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86" r:id="rId3"/>
    <p:sldId id="287" r:id="rId4"/>
    <p:sldId id="288" r:id="rId5"/>
    <p:sldId id="289" r:id="rId6"/>
    <p:sldId id="331" r:id="rId7"/>
    <p:sldId id="291" r:id="rId8"/>
    <p:sldId id="292" r:id="rId9"/>
    <p:sldId id="308" r:id="rId10"/>
    <p:sldId id="310" r:id="rId11"/>
    <p:sldId id="309" r:id="rId12"/>
    <p:sldId id="312" r:id="rId13"/>
    <p:sldId id="314" r:id="rId14"/>
    <p:sldId id="315" r:id="rId15"/>
    <p:sldId id="317" r:id="rId16"/>
    <p:sldId id="318" r:id="rId17"/>
    <p:sldId id="319" r:id="rId18"/>
    <p:sldId id="320" r:id="rId19"/>
    <p:sldId id="321" r:id="rId20"/>
    <p:sldId id="322" r:id="rId21"/>
    <p:sldId id="328" r:id="rId22"/>
    <p:sldId id="329" r:id="rId23"/>
    <p:sldId id="330" r:id="rId24"/>
    <p:sldId id="285" r:id="rId25"/>
    <p:sldId id="305" r:id="rId26"/>
    <p:sldId id="293" r:id="rId27"/>
    <p:sldId id="304" r:id="rId28"/>
    <p:sldId id="306" r:id="rId29"/>
    <p:sldId id="307" r:id="rId30"/>
    <p:sldId id="260" r:id="rId31"/>
    <p:sldId id="261" r:id="rId32"/>
    <p:sldId id="264" r:id="rId33"/>
    <p:sldId id="265" r:id="rId34"/>
    <p:sldId id="267" r:id="rId35"/>
    <p:sldId id="268" r:id="rId36"/>
    <p:sldId id="269" r:id="rId37"/>
    <p:sldId id="270" r:id="rId38"/>
    <p:sldId id="326" r:id="rId39"/>
    <p:sldId id="271" r:id="rId40"/>
    <p:sldId id="272" r:id="rId41"/>
    <p:sldId id="273" r:id="rId42"/>
    <p:sldId id="274" r:id="rId43"/>
    <p:sldId id="275" r:id="rId44"/>
    <p:sldId id="276" r:id="rId45"/>
    <p:sldId id="277" r:id="rId46"/>
    <p:sldId id="278" r:id="rId47"/>
    <p:sldId id="279" r:id="rId48"/>
    <p:sldId id="323" r:id="rId49"/>
    <p:sldId id="280" r:id="rId50"/>
    <p:sldId id="324" r:id="rId51"/>
    <p:sldId id="281" r:id="rId52"/>
    <p:sldId id="325" r:id="rId53"/>
    <p:sldId id="282" r:id="rId54"/>
    <p:sldId id="303" r:id="rId55"/>
    <p:sldId id="295" r:id="rId56"/>
    <p:sldId id="296" r:id="rId57"/>
    <p:sldId id="297" r:id="rId58"/>
    <p:sldId id="298" r:id="rId59"/>
    <p:sldId id="299" r:id="rId60"/>
    <p:sldId id="300" r:id="rId61"/>
    <p:sldId id="301" r:id="rId62"/>
    <p:sldId id="302" r:id="rId63"/>
    <p:sldId id="28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00" autoAdjust="0"/>
  </p:normalViewPr>
  <p:slideViewPr>
    <p:cSldViewPr>
      <p:cViewPr varScale="1">
        <p:scale>
          <a:sx n="63" d="100"/>
          <a:sy n="63" d="100"/>
        </p:scale>
        <p:origin x="9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C2767-09CF-423D-A87E-1B53FADA86C3}" type="doc">
      <dgm:prSet loTypeId="urn:microsoft.com/office/officeart/2005/8/layout/balance1" loCatId="relationship" qsTypeId="urn:microsoft.com/office/officeart/2005/8/quickstyle/simple1" qsCatId="simple" csTypeId="urn:microsoft.com/office/officeart/2005/8/colors/accent2_5" csCatId="accent2" phldr="1"/>
      <dgm:spPr/>
      <dgm:t>
        <a:bodyPr/>
        <a:lstStyle/>
        <a:p>
          <a:endParaRPr lang="en-US"/>
        </a:p>
      </dgm:t>
    </dgm:pt>
    <dgm:pt modelId="{863DB024-FA19-4FBC-8861-235E8BCF95C0}">
      <dgm:prSet phldrT="[Text]"/>
      <dgm:spPr/>
      <dgm:t>
        <a:bodyPr/>
        <a:lstStyle/>
        <a:p>
          <a:r>
            <a:rPr lang="en-US" b="1" i="1" dirty="0" smtClean="0">
              <a:solidFill>
                <a:schemeClr val="tx1"/>
              </a:solidFill>
              <a:cs typeface="Arial" charset="0"/>
            </a:rPr>
            <a:t>Traditional PhD</a:t>
          </a:r>
          <a:endParaRPr lang="en-US" dirty="0">
            <a:solidFill>
              <a:schemeClr val="tx1"/>
            </a:solidFill>
          </a:endParaRPr>
        </a:p>
      </dgm:t>
    </dgm:pt>
    <dgm:pt modelId="{6B6A2301-114B-4F11-9150-91D59DD3DCA8}" type="parTrans" cxnId="{2E992D3A-976A-41FE-BE73-A1120D656ED8}">
      <dgm:prSet/>
      <dgm:spPr/>
      <dgm:t>
        <a:bodyPr/>
        <a:lstStyle/>
        <a:p>
          <a:endParaRPr lang="en-US"/>
        </a:p>
      </dgm:t>
    </dgm:pt>
    <dgm:pt modelId="{F14B1515-6394-4673-B0AF-22B4D54BD300}" type="sibTrans" cxnId="{2E992D3A-976A-41FE-BE73-A1120D656ED8}">
      <dgm:prSet/>
      <dgm:spPr/>
      <dgm:t>
        <a:bodyPr/>
        <a:lstStyle/>
        <a:p>
          <a:endParaRPr lang="en-US"/>
        </a:p>
      </dgm:t>
    </dgm:pt>
    <dgm:pt modelId="{A558E35C-2B1E-4B68-9572-159CA29480C6}">
      <dgm:prSet phldrT="[Text]"/>
      <dgm:spPr/>
      <dgm:t>
        <a:bodyPr/>
        <a:lstStyle/>
        <a:p>
          <a:r>
            <a:rPr lang="en-US" b="1" i="1" dirty="0" smtClean="0">
              <a:solidFill>
                <a:srgbClr val="FF0000"/>
              </a:solidFill>
              <a:cs typeface="Arial" charset="0"/>
            </a:rPr>
            <a:t>Industrial </a:t>
          </a:r>
          <a:r>
            <a:rPr lang="en-US" b="1" i="1" dirty="0" err="1" smtClean="0">
              <a:solidFill>
                <a:srgbClr val="FF0000"/>
              </a:solidFill>
              <a:cs typeface="Arial" charset="0"/>
            </a:rPr>
            <a:t>Ph.D</a:t>
          </a:r>
          <a:r>
            <a:rPr lang="en-US" b="1" i="1" dirty="0" smtClean="0">
              <a:solidFill>
                <a:srgbClr val="FF0000"/>
              </a:solidFill>
              <a:cs typeface="Arial" charset="0"/>
            </a:rPr>
            <a:t> </a:t>
          </a:r>
          <a:endParaRPr lang="en-US" dirty="0"/>
        </a:p>
      </dgm:t>
    </dgm:pt>
    <dgm:pt modelId="{25834732-B304-46D6-A2FE-31FB28A21B01}" type="parTrans" cxnId="{ACB089CF-93C6-4D22-B0A5-1AA238BDFC90}">
      <dgm:prSet/>
      <dgm:spPr/>
      <dgm:t>
        <a:bodyPr/>
        <a:lstStyle/>
        <a:p>
          <a:endParaRPr lang="en-US"/>
        </a:p>
      </dgm:t>
    </dgm:pt>
    <dgm:pt modelId="{064A1692-9157-406A-B128-CA19AC74E2EA}" type="sibTrans" cxnId="{ACB089CF-93C6-4D22-B0A5-1AA238BDFC90}">
      <dgm:prSet/>
      <dgm:spPr/>
      <dgm:t>
        <a:bodyPr/>
        <a:lstStyle/>
        <a:p>
          <a:endParaRPr lang="en-US"/>
        </a:p>
      </dgm:t>
    </dgm:pt>
    <dgm:pt modelId="{D2653D12-9AAB-4659-9C1B-385F76F4F5AD}">
      <dgm:prSet phldrT="[Text]" custT="1"/>
      <dgm:spPr/>
      <dgm:t>
        <a:bodyPr/>
        <a:lstStyle/>
        <a:p>
          <a:r>
            <a:rPr lang="en-GB" sz="1800" dirty="0" smtClean="0">
              <a:solidFill>
                <a:schemeClr val="bg1"/>
              </a:solidFill>
            </a:rPr>
            <a:t>Industrial doctorate.</a:t>
          </a:r>
          <a:endParaRPr lang="en-US" sz="1800" dirty="0"/>
        </a:p>
      </dgm:t>
    </dgm:pt>
    <dgm:pt modelId="{46022107-B95C-4924-8DC7-0134BB9FA036}" type="parTrans" cxnId="{9C6357FC-2411-45DA-A0E3-8B6311A46BBA}">
      <dgm:prSet/>
      <dgm:spPr/>
      <dgm:t>
        <a:bodyPr/>
        <a:lstStyle/>
        <a:p>
          <a:endParaRPr lang="en-US"/>
        </a:p>
      </dgm:t>
    </dgm:pt>
    <dgm:pt modelId="{3E5B060F-77F8-4F6C-8663-5238E4EB1032}" type="sibTrans" cxnId="{9C6357FC-2411-45DA-A0E3-8B6311A46BBA}">
      <dgm:prSet/>
      <dgm:spPr/>
      <dgm:t>
        <a:bodyPr/>
        <a:lstStyle/>
        <a:p>
          <a:endParaRPr lang="en-US"/>
        </a:p>
      </dgm:t>
    </dgm:pt>
    <dgm:pt modelId="{7F91837A-F56B-48DE-BC40-B9BCC0EAF6C4}">
      <dgm:prSet custT="1"/>
      <dgm:spPr/>
      <dgm:t>
        <a:bodyPr/>
        <a:lstStyle/>
        <a:p>
          <a:r>
            <a:rPr lang="en-GB" sz="1800" dirty="0" smtClean="0">
              <a:solidFill>
                <a:schemeClr val="bg1"/>
              </a:solidFill>
            </a:rPr>
            <a:t>Research focus on </a:t>
          </a:r>
          <a:r>
            <a:rPr lang="en-GB" sz="1800" dirty="0" smtClean="0">
              <a:solidFill>
                <a:srgbClr val="FF0000"/>
              </a:solidFill>
            </a:rPr>
            <a:t>new practices </a:t>
          </a:r>
          <a:r>
            <a:rPr lang="en-GB" sz="1800" dirty="0" smtClean="0">
              <a:solidFill>
                <a:schemeClr val="bg1"/>
              </a:solidFill>
            </a:rPr>
            <a:t>current issues faced by the industry.</a:t>
          </a:r>
        </a:p>
      </dgm:t>
    </dgm:pt>
    <dgm:pt modelId="{738E58CB-C88C-4866-910E-9C97CDDFC8B5}" type="parTrans" cxnId="{8BF86006-73CD-47EC-BD3D-F68CD60F884E}">
      <dgm:prSet/>
      <dgm:spPr/>
      <dgm:t>
        <a:bodyPr/>
        <a:lstStyle/>
        <a:p>
          <a:endParaRPr lang="en-US"/>
        </a:p>
      </dgm:t>
    </dgm:pt>
    <dgm:pt modelId="{F05F2B84-5221-40DE-BEBD-2AEBCD7509E2}" type="sibTrans" cxnId="{8BF86006-73CD-47EC-BD3D-F68CD60F884E}">
      <dgm:prSet/>
      <dgm:spPr/>
      <dgm:t>
        <a:bodyPr/>
        <a:lstStyle/>
        <a:p>
          <a:endParaRPr lang="en-US"/>
        </a:p>
      </dgm:t>
    </dgm:pt>
    <dgm:pt modelId="{98336570-5226-462A-88A7-D810DCFA32F0}">
      <dgm:prSet/>
      <dgm:spPr/>
      <dgm:t>
        <a:bodyPr/>
        <a:lstStyle/>
        <a:p>
          <a:r>
            <a:rPr lang="en-GB" dirty="0" smtClean="0">
              <a:solidFill>
                <a:schemeClr val="bg1"/>
              </a:solidFill>
            </a:rPr>
            <a:t>Dissertation by portfolio.</a:t>
          </a:r>
        </a:p>
      </dgm:t>
    </dgm:pt>
    <dgm:pt modelId="{19D191B5-811A-4D41-B752-5F53FD2A1465}" type="parTrans" cxnId="{2EA1395B-4C5B-415E-9A0B-80E6E7BD7740}">
      <dgm:prSet/>
      <dgm:spPr/>
      <dgm:t>
        <a:bodyPr/>
        <a:lstStyle/>
        <a:p>
          <a:endParaRPr lang="en-US"/>
        </a:p>
      </dgm:t>
    </dgm:pt>
    <dgm:pt modelId="{6A8CC41D-ED51-4F18-B431-19DD642B6247}" type="sibTrans" cxnId="{2EA1395B-4C5B-415E-9A0B-80E6E7BD7740}">
      <dgm:prSet/>
      <dgm:spPr/>
      <dgm:t>
        <a:bodyPr/>
        <a:lstStyle/>
        <a:p>
          <a:endParaRPr lang="en-US"/>
        </a:p>
      </dgm:t>
    </dgm:pt>
    <dgm:pt modelId="{11B45474-A0F6-4F6F-BEBE-1DBE1FED7F4F}">
      <dgm:prSet custT="1"/>
      <dgm:spPr/>
      <dgm:t>
        <a:bodyPr/>
        <a:lstStyle/>
        <a:p>
          <a:r>
            <a:rPr lang="en-GB" sz="1800" dirty="0" smtClean="0">
              <a:solidFill>
                <a:schemeClr val="bg1"/>
              </a:solidFill>
            </a:rPr>
            <a:t>Coaching methodology. </a:t>
          </a:r>
        </a:p>
      </dgm:t>
    </dgm:pt>
    <dgm:pt modelId="{091BDF3E-CAFA-4A18-9B53-E329C3ADC381}" type="parTrans" cxnId="{1EA0445F-F40B-459C-9DEE-9CDB828E4A13}">
      <dgm:prSet/>
      <dgm:spPr/>
      <dgm:t>
        <a:bodyPr/>
        <a:lstStyle/>
        <a:p>
          <a:endParaRPr lang="en-US"/>
        </a:p>
      </dgm:t>
    </dgm:pt>
    <dgm:pt modelId="{75879508-D8DD-480D-BC10-3F0D0E6FDA6D}" type="sibTrans" cxnId="{1EA0445F-F40B-459C-9DEE-9CDB828E4A13}">
      <dgm:prSet/>
      <dgm:spPr/>
      <dgm:t>
        <a:bodyPr/>
        <a:lstStyle/>
        <a:p>
          <a:endParaRPr lang="en-US"/>
        </a:p>
      </dgm:t>
    </dgm:pt>
    <dgm:pt modelId="{FEE65069-C469-42F8-848C-DCD547590CA9}">
      <dgm:prSet custT="1"/>
      <dgm:spPr/>
      <dgm:t>
        <a:bodyPr/>
        <a:lstStyle/>
        <a:p>
          <a:r>
            <a:rPr lang="en-GB" sz="1800" dirty="0" smtClean="0"/>
            <a:t>Research thesis for contribution to </a:t>
          </a:r>
          <a:r>
            <a:rPr lang="en-GB" sz="1800" dirty="0" smtClean="0">
              <a:solidFill>
                <a:srgbClr val="FF0000"/>
              </a:solidFill>
            </a:rPr>
            <a:t>new body  of knowledge. </a:t>
          </a:r>
          <a:endParaRPr lang="en-GB" sz="1800" dirty="0" smtClean="0"/>
        </a:p>
      </dgm:t>
    </dgm:pt>
    <dgm:pt modelId="{AF4753D5-9AFA-4C8F-BC98-0A071AF5A6DD}" type="parTrans" cxnId="{39192028-8214-40EB-AA9F-BDAC9778A69C}">
      <dgm:prSet/>
      <dgm:spPr/>
      <dgm:t>
        <a:bodyPr/>
        <a:lstStyle/>
        <a:p>
          <a:endParaRPr lang="en-US"/>
        </a:p>
      </dgm:t>
    </dgm:pt>
    <dgm:pt modelId="{81639ED8-ACD5-4B7E-8C09-114F8BE9092A}" type="sibTrans" cxnId="{39192028-8214-40EB-AA9F-BDAC9778A69C}">
      <dgm:prSet/>
      <dgm:spPr/>
      <dgm:t>
        <a:bodyPr/>
        <a:lstStyle/>
        <a:p>
          <a:endParaRPr lang="en-US"/>
        </a:p>
      </dgm:t>
    </dgm:pt>
    <dgm:pt modelId="{6522585F-64BC-4CAC-9D35-8F3874681EA2}">
      <dgm:prSet custT="1"/>
      <dgm:spPr/>
      <dgm:t>
        <a:bodyPr/>
        <a:lstStyle/>
        <a:p>
          <a:r>
            <a:rPr lang="en-GB" sz="1800" dirty="0" smtClean="0"/>
            <a:t>Thesis (100% by research)</a:t>
          </a:r>
        </a:p>
      </dgm:t>
    </dgm:pt>
    <dgm:pt modelId="{AC453724-1853-448E-A824-9456CA26A4F2}" type="parTrans" cxnId="{C264CF71-D598-40EB-B80E-F8F775CEE315}">
      <dgm:prSet/>
      <dgm:spPr/>
      <dgm:t>
        <a:bodyPr/>
        <a:lstStyle/>
        <a:p>
          <a:endParaRPr lang="en-US"/>
        </a:p>
      </dgm:t>
    </dgm:pt>
    <dgm:pt modelId="{EBAFF855-1673-47CE-A509-8F6D741A4F4F}" type="sibTrans" cxnId="{C264CF71-D598-40EB-B80E-F8F775CEE315}">
      <dgm:prSet/>
      <dgm:spPr/>
      <dgm:t>
        <a:bodyPr/>
        <a:lstStyle/>
        <a:p>
          <a:endParaRPr lang="en-US"/>
        </a:p>
      </dgm:t>
    </dgm:pt>
    <dgm:pt modelId="{BAB57D21-1E7C-4A70-A9FE-0596BCE961C1}">
      <dgm:prSet custT="1"/>
      <dgm:spPr/>
      <dgm:t>
        <a:bodyPr/>
        <a:lstStyle/>
        <a:p>
          <a:r>
            <a:rPr lang="en-GB" sz="1800" dirty="0" smtClean="0"/>
            <a:t>Certain number of courses.  </a:t>
          </a:r>
          <a:endParaRPr lang="en-US" sz="1800" dirty="0"/>
        </a:p>
      </dgm:t>
    </dgm:pt>
    <dgm:pt modelId="{CC1A7E59-5B10-4120-8706-1B242B52689C}" type="parTrans" cxnId="{E6485798-3388-466A-AB4F-1C692FA75501}">
      <dgm:prSet/>
      <dgm:spPr/>
      <dgm:t>
        <a:bodyPr/>
        <a:lstStyle/>
        <a:p>
          <a:endParaRPr lang="en-US"/>
        </a:p>
      </dgm:t>
    </dgm:pt>
    <dgm:pt modelId="{211DDDA9-55DF-4D5E-974E-3EAFCF7C7AB0}" type="sibTrans" cxnId="{E6485798-3388-466A-AB4F-1C692FA75501}">
      <dgm:prSet/>
      <dgm:spPr/>
      <dgm:t>
        <a:bodyPr/>
        <a:lstStyle/>
        <a:p>
          <a:endParaRPr lang="en-US"/>
        </a:p>
      </dgm:t>
    </dgm:pt>
    <dgm:pt modelId="{E5DE6EBE-47E4-45AF-BAA0-21B168A066EE}">
      <dgm:prSet custT="1"/>
      <dgm:spPr/>
      <dgm:t>
        <a:bodyPr/>
        <a:lstStyle/>
        <a:p>
          <a:r>
            <a:rPr lang="en-GB" sz="1800" dirty="0" smtClean="0"/>
            <a:t>Academic doctorate.</a:t>
          </a:r>
        </a:p>
      </dgm:t>
    </dgm:pt>
    <dgm:pt modelId="{9E370194-E66F-4761-A1B6-E9CD0C9DD315}" type="parTrans" cxnId="{1163012B-4A35-404E-91DA-DD8980C22996}">
      <dgm:prSet/>
      <dgm:spPr/>
      <dgm:t>
        <a:bodyPr/>
        <a:lstStyle/>
        <a:p>
          <a:endParaRPr lang="en-US"/>
        </a:p>
      </dgm:t>
    </dgm:pt>
    <dgm:pt modelId="{191189A8-74B4-4B4E-9672-F41D941D3EA2}" type="sibTrans" cxnId="{1163012B-4A35-404E-91DA-DD8980C22996}">
      <dgm:prSet/>
      <dgm:spPr/>
      <dgm:t>
        <a:bodyPr/>
        <a:lstStyle/>
        <a:p>
          <a:endParaRPr lang="en-US"/>
        </a:p>
      </dgm:t>
    </dgm:pt>
    <dgm:pt modelId="{3A35FA10-C293-460C-B29E-16CBB568C342}" type="pres">
      <dgm:prSet presAssocID="{C84C2767-09CF-423D-A87E-1B53FADA86C3}" presName="outerComposite" presStyleCnt="0">
        <dgm:presLayoutVars>
          <dgm:chMax val="2"/>
          <dgm:animLvl val="lvl"/>
          <dgm:resizeHandles val="exact"/>
        </dgm:presLayoutVars>
      </dgm:prSet>
      <dgm:spPr/>
      <dgm:t>
        <a:bodyPr/>
        <a:lstStyle/>
        <a:p>
          <a:endParaRPr lang="en-MY"/>
        </a:p>
      </dgm:t>
    </dgm:pt>
    <dgm:pt modelId="{262FFE51-9D1A-42B6-8F17-A0708B7EBAC2}" type="pres">
      <dgm:prSet presAssocID="{C84C2767-09CF-423D-A87E-1B53FADA86C3}" presName="dummyMaxCanvas" presStyleCnt="0"/>
      <dgm:spPr/>
    </dgm:pt>
    <dgm:pt modelId="{2E5C7DC4-4ACA-434B-AD84-66EEBC4787D0}" type="pres">
      <dgm:prSet presAssocID="{C84C2767-09CF-423D-A87E-1B53FADA86C3}" presName="parentComposite" presStyleCnt="0"/>
      <dgm:spPr/>
    </dgm:pt>
    <dgm:pt modelId="{2E9835C8-643A-42B7-A9DC-812299C3A1E2}" type="pres">
      <dgm:prSet presAssocID="{C84C2767-09CF-423D-A87E-1B53FADA86C3}" presName="parent1" presStyleLbl="alignAccFollowNode1" presStyleIdx="0" presStyleCnt="4" custScaleY="58731" custLinFactNeighborX="-40917" custLinFactNeighborY="-12698">
        <dgm:presLayoutVars>
          <dgm:chMax val="4"/>
        </dgm:presLayoutVars>
      </dgm:prSet>
      <dgm:spPr/>
      <dgm:t>
        <a:bodyPr/>
        <a:lstStyle/>
        <a:p>
          <a:endParaRPr lang="en-US"/>
        </a:p>
      </dgm:t>
    </dgm:pt>
    <dgm:pt modelId="{7C050836-42C5-4B4B-A689-6415C86C55A9}" type="pres">
      <dgm:prSet presAssocID="{C84C2767-09CF-423D-A87E-1B53FADA86C3}" presName="parent2" presStyleLbl="alignAccFollowNode1" presStyleIdx="1" presStyleCnt="4" custScaleY="58730" custLinFactNeighborX="54144" custLinFactNeighborY="31746">
        <dgm:presLayoutVars>
          <dgm:chMax val="4"/>
        </dgm:presLayoutVars>
      </dgm:prSet>
      <dgm:spPr/>
      <dgm:t>
        <a:bodyPr/>
        <a:lstStyle/>
        <a:p>
          <a:endParaRPr lang="en-US"/>
        </a:p>
      </dgm:t>
    </dgm:pt>
    <dgm:pt modelId="{B4C299DB-F7AC-4DC6-AC2A-481A8613D152}" type="pres">
      <dgm:prSet presAssocID="{C84C2767-09CF-423D-A87E-1B53FADA86C3}" presName="childrenComposite" presStyleCnt="0"/>
      <dgm:spPr/>
    </dgm:pt>
    <dgm:pt modelId="{7E570C8E-9F3B-48B8-8175-F207F9C09D0F}" type="pres">
      <dgm:prSet presAssocID="{C84C2767-09CF-423D-A87E-1B53FADA86C3}" presName="dummyMaxCanvas_ChildArea" presStyleCnt="0"/>
      <dgm:spPr/>
    </dgm:pt>
    <dgm:pt modelId="{D2FE8838-6886-4768-A097-7104ACEFB11C}" type="pres">
      <dgm:prSet presAssocID="{C84C2767-09CF-423D-A87E-1B53FADA86C3}" presName="fulcrum" presStyleLbl="alignAccFollowNode1" presStyleIdx="2" presStyleCnt="4" custScaleY="48148" custLinFactNeighborY="15344"/>
      <dgm:spPr>
        <a:solidFill>
          <a:srgbClr val="002060">
            <a:alpha val="90000"/>
          </a:srgbClr>
        </a:solidFill>
      </dgm:spPr>
    </dgm:pt>
    <dgm:pt modelId="{5B15E902-8780-4280-92EE-7C9E3CBE52CA}" type="pres">
      <dgm:prSet presAssocID="{C84C2767-09CF-423D-A87E-1B53FADA86C3}" presName="balance_44" presStyleLbl="alignAccFollowNode1" presStyleIdx="3" presStyleCnt="4" custAng="187491" custScaleX="176367" custScaleY="77863" custLinFactNeighborY="70641">
        <dgm:presLayoutVars>
          <dgm:bulletEnabled val="1"/>
        </dgm:presLayoutVars>
      </dgm:prSet>
      <dgm:spPr>
        <a:solidFill>
          <a:srgbClr val="002060">
            <a:alpha val="90000"/>
          </a:srgbClr>
        </a:solidFill>
      </dgm:spPr>
    </dgm:pt>
    <dgm:pt modelId="{35197E22-10AA-4C86-83D9-FB37FE0CC3F4}" type="pres">
      <dgm:prSet presAssocID="{C84C2767-09CF-423D-A87E-1B53FADA86C3}" presName="right_44_1" presStyleLbl="node1" presStyleIdx="0" presStyleCnt="8" custScaleX="170546" custLinFactNeighborX="58554" custLinFactNeighborY="49732">
        <dgm:presLayoutVars>
          <dgm:bulletEnabled val="1"/>
        </dgm:presLayoutVars>
      </dgm:prSet>
      <dgm:spPr/>
      <dgm:t>
        <a:bodyPr/>
        <a:lstStyle/>
        <a:p>
          <a:endParaRPr lang="en-US"/>
        </a:p>
      </dgm:t>
    </dgm:pt>
    <dgm:pt modelId="{7C16B4D1-26AD-4777-A07E-009B5BF42EEC}" type="pres">
      <dgm:prSet presAssocID="{C84C2767-09CF-423D-A87E-1B53FADA86C3}" presName="right_44_2" presStyleLbl="node1" presStyleIdx="1" presStyleCnt="8" custScaleX="170546" custScaleY="177613" custLinFactNeighborX="58554" custLinFactNeighborY="15647">
        <dgm:presLayoutVars>
          <dgm:bulletEnabled val="1"/>
        </dgm:presLayoutVars>
      </dgm:prSet>
      <dgm:spPr/>
      <dgm:t>
        <a:bodyPr/>
        <a:lstStyle/>
        <a:p>
          <a:endParaRPr lang="en-US"/>
        </a:p>
      </dgm:t>
    </dgm:pt>
    <dgm:pt modelId="{D3554271-3E6E-4DAD-9727-8C5FD7D54800}" type="pres">
      <dgm:prSet presAssocID="{C84C2767-09CF-423D-A87E-1B53FADA86C3}" presName="right_44_3" presStyleLbl="node1" presStyleIdx="2" presStyleCnt="8" custScaleX="170546" custLinFactNeighborX="58554" custLinFactNeighborY="-21202">
        <dgm:presLayoutVars>
          <dgm:bulletEnabled val="1"/>
        </dgm:presLayoutVars>
      </dgm:prSet>
      <dgm:spPr/>
      <dgm:t>
        <a:bodyPr/>
        <a:lstStyle/>
        <a:p>
          <a:endParaRPr lang="en-US"/>
        </a:p>
      </dgm:t>
    </dgm:pt>
    <dgm:pt modelId="{8369C81C-A7D0-4418-9E7E-A4FE9618B529}" type="pres">
      <dgm:prSet presAssocID="{C84C2767-09CF-423D-A87E-1B53FADA86C3}" presName="right_44_4" presStyleLbl="node1" presStyleIdx="3" presStyleCnt="8" custScaleX="170546" custLinFactNeighborX="58554" custLinFactNeighborY="-14533">
        <dgm:presLayoutVars>
          <dgm:bulletEnabled val="1"/>
        </dgm:presLayoutVars>
      </dgm:prSet>
      <dgm:spPr/>
      <dgm:t>
        <a:bodyPr/>
        <a:lstStyle/>
        <a:p>
          <a:endParaRPr lang="en-US"/>
        </a:p>
      </dgm:t>
    </dgm:pt>
    <dgm:pt modelId="{61D654B2-5174-4232-B025-78FD3C3A4274}" type="pres">
      <dgm:prSet presAssocID="{C84C2767-09CF-423D-A87E-1B53FADA86C3}" presName="left_44_1" presStyleLbl="node1" presStyleIdx="4" presStyleCnt="8" custScaleX="179363" custScaleY="157678" custLinFactNeighborX="-48323" custLinFactNeighborY="-40456">
        <dgm:presLayoutVars>
          <dgm:bulletEnabled val="1"/>
        </dgm:presLayoutVars>
      </dgm:prSet>
      <dgm:spPr/>
      <dgm:t>
        <a:bodyPr/>
        <a:lstStyle/>
        <a:p>
          <a:endParaRPr lang="en-US"/>
        </a:p>
      </dgm:t>
    </dgm:pt>
    <dgm:pt modelId="{A4B1DCBE-403D-461D-AC37-DB647E333418}" type="pres">
      <dgm:prSet presAssocID="{C84C2767-09CF-423D-A87E-1B53FADA86C3}" presName="left_44_2" presStyleLbl="node1" presStyleIdx="5" presStyleCnt="8" custScaleX="179363" custScaleY="151845" custLinFactNeighborX="-48323" custLinFactNeighborY="-90187">
        <dgm:presLayoutVars>
          <dgm:bulletEnabled val="1"/>
        </dgm:presLayoutVars>
      </dgm:prSet>
      <dgm:spPr/>
      <dgm:t>
        <a:bodyPr/>
        <a:lstStyle/>
        <a:p>
          <a:endParaRPr lang="en-US"/>
        </a:p>
      </dgm:t>
    </dgm:pt>
    <dgm:pt modelId="{478B2059-0418-4413-9AE5-07C7E10C7352}" type="pres">
      <dgm:prSet presAssocID="{C84C2767-09CF-423D-A87E-1B53FADA86C3}" presName="left_44_3" presStyleLbl="node1" presStyleIdx="6" presStyleCnt="8" custScaleX="179363" custLinFactY="-11389" custLinFactNeighborX="-48323" custLinFactNeighborY="-100000">
        <dgm:presLayoutVars>
          <dgm:bulletEnabled val="1"/>
        </dgm:presLayoutVars>
      </dgm:prSet>
      <dgm:spPr/>
      <dgm:t>
        <a:bodyPr/>
        <a:lstStyle/>
        <a:p>
          <a:endParaRPr lang="en-US"/>
        </a:p>
      </dgm:t>
    </dgm:pt>
    <dgm:pt modelId="{CB334B77-F158-427C-8799-7203DBDE2C3B}" type="pres">
      <dgm:prSet presAssocID="{C84C2767-09CF-423D-A87E-1B53FADA86C3}" presName="left_44_4" presStyleLbl="node1" presStyleIdx="7" presStyleCnt="8" custScaleX="179363" custScaleY="71552" custLinFactNeighborX="-48323" custLinFactNeighborY="-93177">
        <dgm:presLayoutVars>
          <dgm:bulletEnabled val="1"/>
        </dgm:presLayoutVars>
      </dgm:prSet>
      <dgm:spPr/>
      <dgm:t>
        <a:bodyPr/>
        <a:lstStyle/>
        <a:p>
          <a:endParaRPr lang="en-US"/>
        </a:p>
      </dgm:t>
    </dgm:pt>
  </dgm:ptLst>
  <dgm:cxnLst>
    <dgm:cxn modelId="{1163012B-4A35-404E-91DA-DD8980C22996}" srcId="{863DB024-FA19-4FBC-8861-235E8BCF95C0}" destId="{E5DE6EBE-47E4-45AF-BAA0-21B168A066EE}" srcOrd="3" destOrd="0" parTransId="{9E370194-E66F-4761-A1B6-E9CD0C9DD315}" sibTransId="{191189A8-74B4-4B4E-9672-F41D941D3EA2}"/>
    <dgm:cxn modelId="{9C6357FC-2411-45DA-A0E3-8B6311A46BBA}" srcId="{A558E35C-2B1E-4B68-9572-159CA29480C6}" destId="{D2653D12-9AAB-4659-9C1B-385F76F4F5AD}" srcOrd="3" destOrd="0" parTransId="{46022107-B95C-4924-8DC7-0134BB9FA036}" sibTransId="{3E5B060F-77F8-4F6C-8663-5238E4EB1032}"/>
    <dgm:cxn modelId="{7F621164-67C2-4FD3-967B-2A258A3A1E57}" type="presOf" srcId="{BAB57D21-1E7C-4A70-A9FE-0596BCE961C1}" destId="{478B2059-0418-4413-9AE5-07C7E10C7352}" srcOrd="0" destOrd="0" presId="urn:microsoft.com/office/officeart/2005/8/layout/balance1"/>
    <dgm:cxn modelId="{2AC3B65D-B4FA-4866-8371-81201DB05CDF}" type="presOf" srcId="{FEE65069-C469-42F8-848C-DCD547590CA9}" destId="{61D654B2-5174-4232-B025-78FD3C3A4274}" srcOrd="0" destOrd="0" presId="urn:microsoft.com/office/officeart/2005/8/layout/balance1"/>
    <dgm:cxn modelId="{39192028-8214-40EB-AA9F-BDAC9778A69C}" srcId="{863DB024-FA19-4FBC-8861-235E8BCF95C0}" destId="{FEE65069-C469-42F8-848C-DCD547590CA9}" srcOrd="0" destOrd="0" parTransId="{AF4753D5-9AFA-4C8F-BC98-0A071AF5A6DD}" sibTransId="{81639ED8-ACD5-4B7E-8C09-114F8BE9092A}"/>
    <dgm:cxn modelId="{A08259D7-C47F-4F3F-AB44-649DC6FE9B45}" type="presOf" srcId="{863DB024-FA19-4FBC-8861-235E8BCF95C0}" destId="{2E9835C8-643A-42B7-A9DC-812299C3A1E2}" srcOrd="0" destOrd="0" presId="urn:microsoft.com/office/officeart/2005/8/layout/balance1"/>
    <dgm:cxn modelId="{C264CF71-D598-40EB-B80E-F8F775CEE315}" srcId="{863DB024-FA19-4FBC-8861-235E8BCF95C0}" destId="{6522585F-64BC-4CAC-9D35-8F3874681EA2}" srcOrd="1" destOrd="0" parTransId="{AC453724-1853-448E-A824-9456CA26A4F2}" sibTransId="{EBAFF855-1673-47CE-A509-8F6D741A4F4F}"/>
    <dgm:cxn modelId="{E52832BF-432D-494F-8793-DCBEBF4BA0E1}" type="presOf" srcId="{E5DE6EBE-47E4-45AF-BAA0-21B168A066EE}" destId="{CB334B77-F158-427C-8799-7203DBDE2C3B}" srcOrd="0" destOrd="0" presId="urn:microsoft.com/office/officeart/2005/8/layout/balance1"/>
    <dgm:cxn modelId="{1EA0445F-F40B-459C-9DEE-9CDB828E4A13}" srcId="{A558E35C-2B1E-4B68-9572-159CA29480C6}" destId="{11B45474-A0F6-4F6F-BEBE-1DBE1FED7F4F}" srcOrd="2" destOrd="0" parTransId="{091BDF3E-CAFA-4A18-9B53-E329C3ADC381}" sibTransId="{75879508-D8DD-480D-BC10-3F0D0E6FDA6D}"/>
    <dgm:cxn modelId="{E6485798-3388-466A-AB4F-1C692FA75501}" srcId="{863DB024-FA19-4FBC-8861-235E8BCF95C0}" destId="{BAB57D21-1E7C-4A70-A9FE-0596BCE961C1}" srcOrd="2" destOrd="0" parTransId="{CC1A7E59-5B10-4120-8706-1B242B52689C}" sibTransId="{211DDDA9-55DF-4D5E-974E-3EAFCF7C7AB0}"/>
    <dgm:cxn modelId="{DD89DC03-39DF-4E67-A877-3815E353D722}" type="presOf" srcId="{98336570-5226-462A-88A7-D810DCFA32F0}" destId="{35197E22-10AA-4C86-83D9-FB37FE0CC3F4}" srcOrd="0" destOrd="0" presId="urn:microsoft.com/office/officeart/2005/8/layout/balance1"/>
    <dgm:cxn modelId="{3934102A-79E2-4000-AEBF-EE9A52C63527}" type="presOf" srcId="{11B45474-A0F6-4F6F-BEBE-1DBE1FED7F4F}" destId="{D3554271-3E6E-4DAD-9727-8C5FD7D54800}" srcOrd="0" destOrd="0" presId="urn:microsoft.com/office/officeart/2005/8/layout/balance1"/>
    <dgm:cxn modelId="{ABF03846-0F7C-4B17-9DA5-534DDE293E09}" type="presOf" srcId="{7F91837A-F56B-48DE-BC40-B9BCC0EAF6C4}" destId="{7C16B4D1-26AD-4777-A07E-009B5BF42EEC}" srcOrd="0" destOrd="0" presId="urn:microsoft.com/office/officeart/2005/8/layout/balance1"/>
    <dgm:cxn modelId="{4C2AD7A8-0252-4345-A54E-7638521CF37E}" type="presOf" srcId="{A558E35C-2B1E-4B68-9572-159CA29480C6}" destId="{7C050836-42C5-4B4B-A689-6415C86C55A9}" srcOrd="0" destOrd="0" presId="urn:microsoft.com/office/officeart/2005/8/layout/balance1"/>
    <dgm:cxn modelId="{FC5AB51B-9743-40FE-9B3A-538F2B8AAAB1}" type="presOf" srcId="{C84C2767-09CF-423D-A87E-1B53FADA86C3}" destId="{3A35FA10-C293-460C-B29E-16CBB568C342}" srcOrd="0" destOrd="0" presId="urn:microsoft.com/office/officeart/2005/8/layout/balance1"/>
    <dgm:cxn modelId="{ACB089CF-93C6-4D22-B0A5-1AA238BDFC90}" srcId="{C84C2767-09CF-423D-A87E-1B53FADA86C3}" destId="{A558E35C-2B1E-4B68-9572-159CA29480C6}" srcOrd="1" destOrd="0" parTransId="{25834732-B304-46D6-A2FE-31FB28A21B01}" sibTransId="{064A1692-9157-406A-B128-CA19AC74E2EA}"/>
    <dgm:cxn modelId="{01601F6E-9F45-4D45-8EEA-A353D04F56E8}" type="presOf" srcId="{D2653D12-9AAB-4659-9C1B-385F76F4F5AD}" destId="{8369C81C-A7D0-4418-9E7E-A4FE9618B529}" srcOrd="0" destOrd="0" presId="urn:microsoft.com/office/officeart/2005/8/layout/balance1"/>
    <dgm:cxn modelId="{8BF86006-73CD-47EC-BD3D-F68CD60F884E}" srcId="{A558E35C-2B1E-4B68-9572-159CA29480C6}" destId="{7F91837A-F56B-48DE-BC40-B9BCC0EAF6C4}" srcOrd="1" destOrd="0" parTransId="{738E58CB-C88C-4866-910E-9C97CDDFC8B5}" sibTransId="{F05F2B84-5221-40DE-BEBD-2AEBCD7509E2}"/>
    <dgm:cxn modelId="{2EA1395B-4C5B-415E-9A0B-80E6E7BD7740}" srcId="{A558E35C-2B1E-4B68-9572-159CA29480C6}" destId="{98336570-5226-462A-88A7-D810DCFA32F0}" srcOrd="0" destOrd="0" parTransId="{19D191B5-811A-4D41-B752-5F53FD2A1465}" sibTransId="{6A8CC41D-ED51-4F18-B431-19DD642B6247}"/>
    <dgm:cxn modelId="{2E992D3A-976A-41FE-BE73-A1120D656ED8}" srcId="{C84C2767-09CF-423D-A87E-1B53FADA86C3}" destId="{863DB024-FA19-4FBC-8861-235E8BCF95C0}" srcOrd="0" destOrd="0" parTransId="{6B6A2301-114B-4F11-9150-91D59DD3DCA8}" sibTransId="{F14B1515-6394-4673-B0AF-22B4D54BD300}"/>
    <dgm:cxn modelId="{404E2CC9-2D77-4BD3-B2C6-9A2AC8C027FB}" type="presOf" srcId="{6522585F-64BC-4CAC-9D35-8F3874681EA2}" destId="{A4B1DCBE-403D-461D-AC37-DB647E333418}" srcOrd="0" destOrd="0" presId="urn:microsoft.com/office/officeart/2005/8/layout/balance1"/>
    <dgm:cxn modelId="{DFE6E87D-778D-492E-B6F0-6741D62C1781}" type="presParOf" srcId="{3A35FA10-C293-460C-B29E-16CBB568C342}" destId="{262FFE51-9D1A-42B6-8F17-A0708B7EBAC2}" srcOrd="0" destOrd="0" presId="urn:microsoft.com/office/officeart/2005/8/layout/balance1"/>
    <dgm:cxn modelId="{2A948697-00DD-44BD-98A4-54CBD6EEE2DD}" type="presParOf" srcId="{3A35FA10-C293-460C-B29E-16CBB568C342}" destId="{2E5C7DC4-4ACA-434B-AD84-66EEBC4787D0}" srcOrd="1" destOrd="0" presId="urn:microsoft.com/office/officeart/2005/8/layout/balance1"/>
    <dgm:cxn modelId="{86792AAD-585D-48B4-A9CC-09B22E9C44AA}" type="presParOf" srcId="{2E5C7DC4-4ACA-434B-AD84-66EEBC4787D0}" destId="{2E9835C8-643A-42B7-A9DC-812299C3A1E2}" srcOrd="0" destOrd="0" presId="urn:microsoft.com/office/officeart/2005/8/layout/balance1"/>
    <dgm:cxn modelId="{2240342B-3DA9-4009-B021-93EF79B251BE}" type="presParOf" srcId="{2E5C7DC4-4ACA-434B-AD84-66EEBC4787D0}" destId="{7C050836-42C5-4B4B-A689-6415C86C55A9}" srcOrd="1" destOrd="0" presId="urn:microsoft.com/office/officeart/2005/8/layout/balance1"/>
    <dgm:cxn modelId="{86C3680D-9247-48AF-9B83-9E62C93060C3}" type="presParOf" srcId="{3A35FA10-C293-460C-B29E-16CBB568C342}" destId="{B4C299DB-F7AC-4DC6-AC2A-481A8613D152}" srcOrd="2" destOrd="0" presId="urn:microsoft.com/office/officeart/2005/8/layout/balance1"/>
    <dgm:cxn modelId="{34A465C0-B6E0-4DF6-954D-C3B3B59B0C5D}" type="presParOf" srcId="{B4C299DB-F7AC-4DC6-AC2A-481A8613D152}" destId="{7E570C8E-9F3B-48B8-8175-F207F9C09D0F}" srcOrd="0" destOrd="0" presId="urn:microsoft.com/office/officeart/2005/8/layout/balance1"/>
    <dgm:cxn modelId="{26AE1994-51C4-4581-A2DE-F6408FF54BF2}" type="presParOf" srcId="{B4C299DB-F7AC-4DC6-AC2A-481A8613D152}" destId="{D2FE8838-6886-4768-A097-7104ACEFB11C}" srcOrd="1" destOrd="0" presId="urn:microsoft.com/office/officeart/2005/8/layout/balance1"/>
    <dgm:cxn modelId="{D64275AE-7DF0-435D-BEE6-31900C82A043}" type="presParOf" srcId="{B4C299DB-F7AC-4DC6-AC2A-481A8613D152}" destId="{5B15E902-8780-4280-92EE-7C9E3CBE52CA}" srcOrd="2" destOrd="0" presId="urn:microsoft.com/office/officeart/2005/8/layout/balance1"/>
    <dgm:cxn modelId="{2806D6CE-F2CE-442B-85D8-964244DA5AD2}" type="presParOf" srcId="{B4C299DB-F7AC-4DC6-AC2A-481A8613D152}" destId="{35197E22-10AA-4C86-83D9-FB37FE0CC3F4}" srcOrd="3" destOrd="0" presId="urn:microsoft.com/office/officeart/2005/8/layout/balance1"/>
    <dgm:cxn modelId="{38D1DD10-A4AA-495D-8AB6-AEF7BAFF9127}" type="presParOf" srcId="{B4C299DB-F7AC-4DC6-AC2A-481A8613D152}" destId="{7C16B4D1-26AD-4777-A07E-009B5BF42EEC}" srcOrd="4" destOrd="0" presId="urn:microsoft.com/office/officeart/2005/8/layout/balance1"/>
    <dgm:cxn modelId="{1A42C9DD-3219-446C-93B3-7F3CA1511EB0}" type="presParOf" srcId="{B4C299DB-F7AC-4DC6-AC2A-481A8613D152}" destId="{D3554271-3E6E-4DAD-9727-8C5FD7D54800}" srcOrd="5" destOrd="0" presId="urn:microsoft.com/office/officeart/2005/8/layout/balance1"/>
    <dgm:cxn modelId="{01478D73-8D4D-4BE4-ABB8-ECB941EF7433}" type="presParOf" srcId="{B4C299DB-F7AC-4DC6-AC2A-481A8613D152}" destId="{8369C81C-A7D0-4418-9E7E-A4FE9618B529}" srcOrd="6" destOrd="0" presId="urn:microsoft.com/office/officeart/2005/8/layout/balance1"/>
    <dgm:cxn modelId="{477FFA3E-9A1E-4CE5-AE8E-1273BDEBD6DA}" type="presParOf" srcId="{B4C299DB-F7AC-4DC6-AC2A-481A8613D152}" destId="{61D654B2-5174-4232-B025-78FD3C3A4274}" srcOrd="7" destOrd="0" presId="urn:microsoft.com/office/officeart/2005/8/layout/balance1"/>
    <dgm:cxn modelId="{20C01FA7-7688-46CD-B994-A0220271E4D6}" type="presParOf" srcId="{B4C299DB-F7AC-4DC6-AC2A-481A8613D152}" destId="{A4B1DCBE-403D-461D-AC37-DB647E333418}" srcOrd="8" destOrd="0" presId="urn:microsoft.com/office/officeart/2005/8/layout/balance1"/>
    <dgm:cxn modelId="{7CB98FD2-04E1-4CCA-8A28-74368CDBAC6D}" type="presParOf" srcId="{B4C299DB-F7AC-4DC6-AC2A-481A8613D152}" destId="{478B2059-0418-4413-9AE5-07C7E10C7352}" srcOrd="9" destOrd="0" presId="urn:microsoft.com/office/officeart/2005/8/layout/balance1"/>
    <dgm:cxn modelId="{F26AB103-C3E9-4EE1-A343-845A9D834887}" type="presParOf" srcId="{B4C299DB-F7AC-4DC6-AC2A-481A8613D152}" destId="{CB334B77-F158-427C-8799-7203DBDE2C3B}"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ADE72-1DB0-4E42-A8A1-6AA2D74C2111}"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22E5D8E9-8F0F-420B-8FA9-FADC9652CF9A}">
      <dgm:prSet phldrT="[Text]"/>
      <dgm:spPr/>
      <dgm:t>
        <a:bodyPr/>
        <a:lstStyle/>
        <a:p>
          <a:r>
            <a:rPr lang="en-US" b="1" dirty="0" smtClean="0"/>
            <a:t>Entry qualifications for Industrial </a:t>
          </a:r>
          <a:r>
            <a:rPr lang="en-US" b="1" dirty="0" err="1" smtClean="0"/>
            <a:t>Ph.D</a:t>
          </a:r>
          <a:endParaRPr lang="en-US" b="1" dirty="0"/>
        </a:p>
      </dgm:t>
    </dgm:pt>
    <dgm:pt modelId="{7C8F9026-71A1-446E-9C35-98C6C8EAEE7D}" type="parTrans" cxnId="{665B3FAD-4FB7-43E2-99BB-FDCFC2DB5C52}">
      <dgm:prSet/>
      <dgm:spPr/>
      <dgm:t>
        <a:bodyPr/>
        <a:lstStyle/>
        <a:p>
          <a:endParaRPr lang="en-US"/>
        </a:p>
      </dgm:t>
    </dgm:pt>
    <dgm:pt modelId="{E7EE3B5D-D6F8-43C2-AD64-4AF13E3708F2}" type="sibTrans" cxnId="{665B3FAD-4FB7-43E2-99BB-FDCFC2DB5C52}">
      <dgm:prSet/>
      <dgm:spPr/>
      <dgm:t>
        <a:bodyPr/>
        <a:lstStyle/>
        <a:p>
          <a:endParaRPr lang="en-US"/>
        </a:p>
      </dgm:t>
    </dgm:pt>
    <dgm:pt modelId="{4C5E64C8-3552-455C-8A29-909E1DC36D8B}">
      <dgm:prSet phldrT="[Text]"/>
      <dgm:spPr/>
      <dgm:t>
        <a:bodyPr/>
        <a:lstStyle/>
        <a:p>
          <a:r>
            <a:rPr lang="en-MY" dirty="0" smtClean="0"/>
            <a:t>1. Possess a recognised Masters Degree in relevant fields OR                                             </a:t>
          </a:r>
          <a:endParaRPr lang="en-US" dirty="0"/>
        </a:p>
      </dgm:t>
    </dgm:pt>
    <dgm:pt modelId="{62540EDE-677E-4DC7-B49B-F368F631E1B0}" type="parTrans" cxnId="{8F94E4B7-D172-47E0-B314-DE11D161B4E6}">
      <dgm:prSet/>
      <dgm:spPr/>
      <dgm:t>
        <a:bodyPr/>
        <a:lstStyle/>
        <a:p>
          <a:endParaRPr lang="en-US"/>
        </a:p>
      </dgm:t>
    </dgm:pt>
    <dgm:pt modelId="{88980813-F202-4E5A-A865-CF7B6D365E60}" type="sibTrans" cxnId="{8F94E4B7-D172-47E0-B314-DE11D161B4E6}">
      <dgm:prSet/>
      <dgm:spPr/>
      <dgm:t>
        <a:bodyPr/>
        <a:lstStyle/>
        <a:p>
          <a:endParaRPr lang="en-US"/>
        </a:p>
      </dgm:t>
    </dgm:pt>
    <dgm:pt modelId="{F0CF49EF-A3D3-4A50-AB75-2BDC0A632215}">
      <dgm:prSet phldrT="[Text]"/>
      <dgm:spPr/>
      <dgm:t>
        <a:bodyPr/>
        <a:lstStyle/>
        <a:p>
          <a:r>
            <a:rPr lang="en-MY" dirty="0" smtClean="0"/>
            <a:t>2. Other equivalent qualiﬁcations recognized by IIC Senate.</a:t>
          </a:r>
          <a:endParaRPr lang="en-US" dirty="0"/>
        </a:p>
      </dgm:t>
    </dgm:pt>
    <dgm:pt modelId="{69E89A5F-BC63-4B8F-A51C-FF4020022D88}" type="parTrans" cxnId="{14BF3732-874D-4EDC-86CA-B45FDAABF3BA}">
      <dgm:prSet/>
      <dgm:spPr/>
      <dgm:t>
        <a:bodyPr/>
        <a:lstStyle/>
        <a:p>
          <a:endParaRPr lang="en-US"/>
        </a:p>
      </dgm:t>
    </dgm:pt>
    <dgm:pt modelId="{6AE5A028-E0DA-462C-AE93-7EFEE1DEBEEE}" type="sibTrans" cxnId="{14BF3732-874D-4EDC-86CA-B45FDAABF3BA}">
      <dgm:prSet/>
      <dgm:spPr/>
      <dgm:t>
        <a:bodyPr/>
        <a:lstStyle/>
        <a:p>
          <a:endParaRPr lang="en-US"/>
        </a:p>
      </dgm:t>
    </dgm:pt>
    <dgm:pt modelId="{DA0F63E4-6A07-4BE8-A7B9-6B50214033E5}">
      <dgm:prSet phldrT="[Text]"/>
      <dgm:spPr/>
      <dgm:t>
        <a:bodyPr/>
        <a:lstStyle/>
        <a:p>
          <a:r>
            <a:rPr lang="en-US" dirty="0" smtClean="0"/>
            <a:t>3. Professional with 5 years working experience with a minimum of degree.*</a:t>
          </a:r>
        </a:p>
        <a:p>
          <a:r>
            <a:rPr lang="en-US" dirty="0" smtClean="0"/>
            <a:t>*Candidate would undergo 6 months of Master conversion program. </a:t>
          </a:r>
          <a:endParaRPr lang="en-US" dirty="0"/>
        </a:p>
      </dgm:t>
    </dgm:pt>
    <dgm:pt modelId="{02934E8A-72A8-4190-BA93-BEA3CB1DB658}" type="parTrans" cxnId="{28C7A804-9449-47BE-8203-6AE31581C37B}">
      <dgm:prSet/>
      <dgm:spPr/>
      <dgm:t>
        <a:bodyPr/>
        <a:lstStyle/>
        <a:p>
          <a:endParaRPr lang="en-US"/>
        </a:p>
      </dgm:t>
    </dgm:pt>
    <dgm:pt modelId="{A03CEDD6-0FE3-4671-831E-A6F4ED0570E0}" type="sibTrans" cxnId="{28C7A804-9449-47BE-8203-6AE31581C37B}">
      <dgm:prSet/>
      <dgm:spPr/>
      <dgm:t>
        <a:bodyPr/>
        <a:lstStyle/>
        <a:p>
          <a:endParaRPr lang="en-US"/>
        </a:p>
      </dgm:t>
    </dgm:pt>
    <dgm:pt modelId="{D6A2D3E8-554D-4B87-A38D-CEE7581A9DB1}" type="pres">
      <dgm:prSet presAssocID="{62AADE72-1DB0-4E42-A8A1-6AA2D74C2111}" presName="composite" presStyleCnt="0">
        <dgm:presLayoutVars>
          <dgm:chMax val="1"/>
          <dgm:dir/>
          <dgm:resizeHandles val="exact"/>
        </dgm:presLayoutVars>
      </dgm:prSet>
      <dgm:spPr/>
      <dgm:t>
        <a:bodyPr/>
        <a:lstStyle/>
        <a:p>
          <a:endParaRPr lang="en-MY"/>
        </a:p>
      </dgm:t>
    </dgm:pt>
    <dgm:pt modelId="{A431AA75-DCBF-4ECB-8453-4319F604B292}" type="pres">
      <dgm:prSet presAssocID="{22E5D8E9-8F0F-420B-8FA9-FADC9652CF9A}" presName="roof" presStyleLbl="dkBgShp" presStyleIdx="0" presStyleCnt="2" custLinFactNeighborY="1699"/>
      <dgm:spPr/>
      <dgm:t>
        <a:bodyPr/>
        <a:lstStyle/>
        <a:p>
          <a:endParaRPr lang="en-US"/>
        </a:p>
      </dgm:t>
    </dgm:pt>
    <dgm:pt modelId="{FCB6622A-340A-43F5-843B-7A5C1C08E0EB}" type="pres">
      <dgm:prSet presAssocID="{22E5D8E9-8F0F-420B-8FA9-FADC9652CF9A}" presName="pillars" presStyleCnt="0"/>
      <dgm:spPr/>
    </dgm:pt>
    <dgm:pt modelId="{3D95098F-EFB6-4861-B981-EBA510F385ED}" type="pres">
      <dgm:prSet presAssocID="{22E5D8E9-8F0F-420B-8FA9-FADC9652CF9A}" presName="pillar1" presStyleLbl="node1" presStyleIdx="0" presStyleCnt="3">
        <dgm:presLayoutVars>
          <dgm:bulletEnabled val="1"/>
        </dgm:presLayoutVars>
      </dgm:prSet>
      <dgm:spPr/>
      <dgm:t>
        <a:bodyPr/>
        <a:lstStyle/>
        <a:p>
          <a:endParaRPr lang="en-US"/>
        </a:p>
      </dgm:t>
    </dgm:pt>
    <dgm:pt modelId="{9FE8F782-EA79-48CC-A517-40B59D540F6C}" type="pres">
      <dgm:prSet presAssocID="{F0CF49EF-A3D3-4A50-AB75-2BDC0A632215}" presName="pillarX" presStyleLbl="node1" presStyleIdx="1" presStyleCnt="3">
        <dgm:presLayoutVars>
          <dgm:bulletEnabled val="1"/>
        </dgm:presLayoutVars>
      </dgm:prSet>
      <dgm:spPr/>
      <dgm:t>
        <a:bodyPr/>
        <a:lstStyle/>
        <a:p>
          <a:endParaRPr lang="en-US"/>
        </a:p>
      </dgm:t>
    </dgm:pt>
    <dgm:pt modelId="{753868C3-7E84-467D-8CF3-0FBCD07104FD}" type="pres">
      <dgm:prSet presAssocID="{DA0F63E4-6A07-4BE8-A7B9-6B50214033E5}" presName="pillarX" presStyleLbl="node1" presStyleIdx="2" presStyleCnt="3">
        <dgm:presLayoutVars>
          <dgm:bulletEnabled val="1"/>
        </dgm:presLayoutVars>
      </dgm:prSet>
      <dgm:spPr/>
      <dgm:t>
        <a:bodyPr/>
        <a:lstStyle/>
        <a:p>
          <a:endParaRPr lang="en-US"/>
        </a:p>
      </dgm:t>
    </dgm:pt>
    <dgm:pt modelId="{50C3DC78-7BB3-4AA2-A1E6-4C9561A4C995}" type="pres">
      <dgm:prSet presAssocID="{22E5D8E9-8F0F-420B-8FA9-FADC9652CF9A}" presName="base" presStyleLbl="dkBgShp" presStyleIdx="1" presStyleCnt="2"/>
      <dgm:spPr/>
    </dgm:pt>
  </dgm:ptLst>
  <dgm:cxnLst>
    <dgm:cxn modelId="{E24622C1-6399-4B40-A55A-C3852F77F057}" type="presOf" srcId="{4C5E64C8-3552-455C-8A29-909E1DC36D8B}" destId="{3D95098F-EFB6-4861-B981-EBA510F385ED}" srcOrd="0" destOrd="0" presId="urn:microsoft.com/office/officeart/2005/8/layout/hList3"/>
    <dgm:cxn modelId="{CC6CA362-C203-4A71-A3A4-5550965F2259}" type="presOf" srcId="{62AADE72-1DB0-4E42-A8A1-6AA2D74C2111}" destId="{D6A2D3E8-554D-4B87-A38D-CEE7581A9DB1}" srcOrd="0" destOrd="0" presId="urn:microsoft.com/office/officeart/2005/8/layout/hList3"/>
    <dgm:cxn modelId="{5960322E-0746-4120-AA91-BA70020F3719}" type="presOf" srcId="{F0CF49EF-A3D3-4A50-AB75-2BDC0A632215}" destId="{9FE8F782-EA79-48CC-A517-40B59D540F6C}" srcOrd="0" destOrd="0" presId="urn:microsoft.com/office/officeart/2005/8/layout/hList3"/>
    <dgm:cxn modelId="{8F94E4B7-D172-47E0-B314-DE11D161B4E6}" srcId="{22E5D8E9-8F0F-420B-8FA9-FADC9652CF9A}" destId="{4C5E64C8-3552-455C-8A29-909E1DC36D8B}" srcOrd="0" destOrd="0" parTransId="{62540EDE-677E-4DC7-B49B-F368F631E1B0}" sibTransId="{88980813-F202-4E5A-A865-CF7B6D365E60}"/>
    <dgm:cxn modelId="{28C7A804-9449-47BE-8203-6AE31581C37B}" srcId="{22E5D8E9-8F0F-420B-8FA9-FADC9652CF9A}" destId="{DA0F63E4-6A07-4BE8-A7B9-6B50214033E5}" srcOrd="2" destOrd="0" parTransId="{02934E8A-72A8-4190-BA93-BEA3CB1DB658}" sibTransId="{A03CEDD6-0FE3-4671-831E-A6F4ED0570E0}"/>
    <dgm:cxn modelId="{14BF3732-874D-4EDC-86CA-B45FDAABF3BA}" srcId="{22E5D8E9-8F0F-420B-8FA9-FADC9652CF9A}" destId="{F0CF49EF-A3D3-4A50-AB75-2BDC0A632215}" srcOrd="1" destOrd="0" parTransId="{69E89A5F-BC63-4B8F-A51C-FF4020022D88}" sibTransId="{6AE5A028-E0DA-462C-AE93-7EFEE1DEBEEE}"/>
    <dgm:cxn modelId="{D4AFDEE5-7EA7-4F78-9E44-5AAFFD7BB119}" type="presOf" srcId="{DA0F63E4-6A07-4BE8-A7B9-6B50214033E5}" destId="{753868C3-7E84-467D-8CF3-0FBCD07104FD}" srcOrd="0" destOrd="0" presId="urn:microsoft.com/office/officeart/2005/8/layout/hList3"/>
    <dgm:cxn modelId="{8FB2D9ED-5D92-4B12-9243-6A703E41F106}" type="presOf" srcId="{22E5D8E9-8F0F-420B-8FA9-FADC9652CF9A}" destId="{A431AA75-DCBF-4ECB-8453-4319F604B292}" srcOrd="0" destOrd="0" presId="urn:microsoft.com/office/officeart/2005/8/layout/hList3"/>
    <dgm:cxn modelId="{665B3FAD-4FB7-43E2-99BB-FDCFC2DB5C52}" srcId="{62AADE72-1DB0-4E42-A8A1-6AA2D74C2111}" destId="{22E5D8E9-8F0F-420B-8FA9-FADC9652CF9A}" srcOrd="0" destOrd="0" parTransId="{7C8F9026-71A1-446E-9C35-98C6C8EAEE7D}" sibTransId="{E7EE3B5D-D6F8-43C2-AD64-4AF13E3708F2}"/>
    <dgm:cxn modelId="{D7FC9E41-3F26-4B33-A661-5532B0239D2A}" type="presParOf" srcId="{D6A2D3E8-554D-4B87-A38D-CEE7581A9DB1}" destId="{A431AA75-DCBF-4ECB-8453-4319F604B292}" srcOrd="0" destOrd="0" presId="urn:microsoft.com/office/officeart/2005/8/layout/hList3"/>
    <dgm:cxn modelId="{00ABAF74-1163-4E84-81AB-AE66CC23A6CF}" type="presParOf" srcId="{D6A2D3E8-554D-4B87-A38D-CEE7581A9DB1}" destId="{FCB6622A-340A-43F5-843B-7A5C1C08E0EB}" srcOrd="1" destOrd="0" presId="urn:microsoft.com/office/officeart/2005/8/layout/hList3"/>
    <dgm:cxn modelId="{9000B3A3-E6FA-47A6-A266-F7B437D81EA9}" type="presParOf" srcId="{FCB6622A-340A-43F5-843B-7A5C1C08E0EB}" destId="{3D95098F-EFB6-4861-B981-EBA510F385ED}" srcOrd="0" destOrd="0" presId="urn:microsoft.com/office/officeart/2005/8/layout/hList3"/>
    <dgm:cxn modelId="{4222DD51-5CAE-4932-B369-9B491F4A8C12}" type="presParOf" srcId="{FCB6622A-340A-43F5-843B-7A5C1C08E0EB}" destId="{9FE8F782-EA79-48CC-A517-40B59D540F6C}" srcOrd="1" destOrd="0" presId="urn:microsoft.com/office/officeart/2005/8/layout/hList3"/>
    <dgm:cxn modelId="{E70708D7-778B-4205-80A3-D7F72256F8FA}" type="presParOf" srcId="{FCB6622A-340A-43F5-843B-7A5C1C08E0EB}" destId="{753868C3-7E84-467D-8CF3-0FBCD07104FD}" srcOrd="2" destOrd="0" presId="urn:microsoft.com/office/officeart/2005/8/layout/hList3"/>
    <dgm:cxn modelId="{A5C8AA88-AE70-448E-95EF-B5F01E81E6F3}" type="presParOf" srcId="{D6A2D3E8-554D-4B87-A38D-CEE7581A9DB1}" destId="{50C3DC78-7BB3-4AA2-A1E6-4C9561A4C99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342CD-0D6B-42CD-8BE7-21BDCF53A4F4}"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MY"/>
        </a:p>
      </dgm:t>
    </dgm:pt>
    <dgm:pt modelId="{E25238FA-2EB1-4BBE-8984-3F6AD260E579}">
      <dgm:prSet phldrT="[Text]"/>
      <dgm:spPr/>
      <dgm:t>
        <a:bodyPr/>
        <a:lstStyle/>
        <a:p>
          <a:r>
            <a:rPr lang="en-US" dirty="0" smtClean="0"/>
            <a:t>0</a:t>
          </a:r>
          <a:r>
            <a:rPr lang="en-US" baseline="30000" dirty="0" smtClean="0"/>
            <a:t>th</a:t>
          </a:r>
          <a:r>
            <a:rPr lang="en-US" dirty="0" smtClean="0"/>
            <a:t>  – 10</a:t>
          </a:r>
          <a:r>
            <a:rPr lang="en-US" baseline="30000" dirty="0" smtClean="0"/>
            <a:t>th</a:t>
          </a:r>
          <a:r>
            <a:rPr lang="en-US" dirty="0" smtClean="0"/>
            <a:t> month</a:t>
          </a:r>
          <a:endParaRPr lang="en-MY" dirty="0"/>
        </a:p>
      </dgm:t>
    </dgm:pt>
    <dgm:pt modelId="{B2E526F8-9D1A-45EE-9C62-34B141A36D87}" type="parTrans" cxnId="{973FCF44-BF69-40B0-8B63-1224B51044FA}">
      <dgm:prSet/>
      <dgm:spPr/>
      <dgm:t>
        <a:bodyPr/>
        <a:lstStyle/>
        <a:p>
          <a:endParaRPr lang="en-MY"/>
        </a:p>
      </dgm:t>
    </dgm:pt>
    <dgm:pt modelId="{6F061B77-D33E-498F-BAD8-7D3833C9608B}" type="sibTrans" cxnId="{973FCF44-BF69-40B0-8B63-1224B51044FA}">
      <dgm:prSet/>
      <dgm:spPr/>
      <dgm:t>
        <a:bodyPr/>
        <a:lstStyle/>
        <a:p>
          <a:endParaRPr lang="en-MY"/>
        </a:p>
      </dgm:t>
    </dgm:pt>
    <dgm:pt modelId="{E106C2E8-2982-485A-9478-EF5962A17872}">
      <dgm:prSet phldrT="[Text]"/>
      <dgm:spPr/>
      <dgm:t>
        <a:bodyPr/>
        <a:lstStyle/>
        <a:p>
          <a:r>
            <a:rPr lang="en-US" smtClean="0"/>
            <a:t>25</a:t>
          </a:r>
          <a:r>
            <a:rPr lang="en-US" baseline="30000" smtClean="0"/>
            <a:t>th</a:t>
          </a:r>
          <a:r>
            <a:rPr lang="en-US" smtClean="0"/>
            <a:t>  </a:t>
          </a:r>
          <a:r>
            <a:rPr lang="en-US" dirty="0" smtClean="0"/>
            <a:t>Month  </a:t>
          </a:r>
          <a:r>
            <a:rPr lang="en-US" smtClean="0"/>
            <a:t>- 36</a:t>
          </a:r>
          <a:r>
            <a:rPr lang="en-US" baseline="30000" smtClean="0"/>
            <a:t>th</a:t>
          </a:r>
          <a:r>
            <a:rPr lang="en-US" smtClean="0"/>
            <a:t>  </a:t>
          </a:r>
          <a:r>
            <a:rPr lang="en-US" dirty="0" smtClean="0"/>
            <a:t>Month </a:t>
          </a:r>
          <a:endParaRPr lang="en-MY" dirty="0"/>
        </a:p>
      </dgm:t>
    </dgm:pt>
    <dgm:pt modelId="{DDA8EC2D-278E-45FD-A404-BACEA3A661BD}" type="parTrans" cxnId="{5022DD02-9AC6-4B1E-8059-B47B8C35A1B5}">
      <dgm:prSet/>
      <dgm:spPr/>
      <dgm:t>
        <a:bodyPr/>
        <a:lstStyle/>
        <a:p>
          <a:endParaRPr lang="en-MY"/>
        </a:p>
      </dgm:t>
    </dgm:pt>
    <dgm:pt modelId="{59967F42-A1F0-48EA-84F1-4990F5D6180A}" type="sibTrans" cxnId="{5022DD02-9AC6-4B1E-8059-B47B8C35A1B5}">
      <dgm:prSet/>
      <dgm:spPr/>
      <dgm:t>
        <a:bodyPr/>
        <a:lstStyle/>
        <a:p>
          <a:endParaRPr lang="en-MY"/>
        </a:p>
      </dgm:t>
    </dgm:pt>
    <dgm:pt modelId="{AB8D7325-8404-490A-8D40-1C8195F64F2D}">
      <dgm:prSet phldrT="[Text]"/>
      <dgm:spPr/>
      <dgm:t>
        <a:bodyPr/>
        <a:lstStyle/>
        <a:p>
          <a:r>
            <a:rPr lang="en-US" dirty="0" smtClean="0"/>
            <a:t>18</a:t>
          </a:r>
          <a:r>
            <a:rPr lang="en-US" baseline="30000" dirty="0" smtClean="0"/>
            <a:t>th</a:t>
          </a:r>
          <a:r>
            <a:rPr lang="en-US" dirty="0" smtClean="0"/>
            <a:t> Month – </a:t>
          </a:r>
        </a:p>
        <a:p>
          <a:r>
            <a:rPr lang="en-US" dirty="0" smtClean="0"/>
            <a:t>24</a:t>
          </a:r>
          <a:r>
            <a:rPr lang="en-US" baseline="30000" dirty="0" smtClean="0"/>
            <a:t>th</a:t>
          </a:r>
          <a:r>
            <a:rPr lang="en-US" dirty="0" smtClean="0"/>
            <a:t>  Month </a:t>
          </a:r>
          <a:endParaRPr lang="en-MY" dirty="0"/>
        </a:p>
      </dgm:t>
    </dgm:pt>
    <dgm:pt modelId="{0107AE5B-0D4B-4F8C-A61B-BC8E2B154F22}" type="parTrans" cxnId="{6CB54B53-EC24-4E89-ACE6-211E52013531}">
      <dgm:prSet/>
      <dgm:spPr/>
      <dgm:t>
        <a:bodyPr/>
        <a:lstStyle/>
        <a:p>
          <a:endParaRPr lang="en-MY"/>
        </a:p>
      </dgm:t>
    </dgm:pt>
    <dgm:pt modelId="{6A525AFC-1112-424E-A11D-F0B1D6E4BEE3}" type="sibTrans" cxnId="{6CB54B53-EC24-4E89-ACE6-211E52013531}">
      <dgm:prSet/>
      <dgm:spPr/>
      <dgm:t>
        <a:bodyPr/>
        <a:lstStyle/>
        <a:p>
          <a:endParaRPr lang="en-MY"/>
        </a:p>
      </dgm:t>
    </dgm:pt>
    <dgm:pt modelId="{3C57F710-3EDA-4C0B-8328-BAEBAAC295FE}">
      <dgm:prSet phldrT="[Text]" custT="1"/>
      <dgm:spPr/>
      <dgm:t>
        <a:bodyPr/>
        <a:lstStyle/>
        <a:p>
          <a:r>
            <a:rPr lang="en-US" sz="1500" dirty="0" smtClean="0"/>
            <a:t>11</a:t>
          </a:r>
          <a:r>
            <a:rPr lang="en-US" sz="1500" baseline="30000" dirty="0" smtClean="0"/>
            <a:t>th</a:t>
          </a:r>
          <a:r>
            <a:rPr lang="en-US" sz="1500" dirty="0" smtClean="0"/>
            <a:t> – 18</a:t>
          </a:r>
          <a:r>
            <a:rPr lang="en-US" sz="1500" baseline="30000" dirty="0" smtClean="0"/>
            <a:t>th</a:t>
          </a:r>
          <a:r>
            <a:rPr lang="en-US" sz="1500" dirty="0" smtClean="0"/>
            <a:t> month</a:t>
          </a:r>
          <a:endParaRPr lang="en-MY" sz="1500" dirty="0"/>
        </a:p>
      </dgm:t>
    </dgm:pt>
    <dgm:pt modelId="{24EC42E3-4E2C-49BA-890E-7BCE28F09056}" type="sibTrans" cxnId="{D2F6ECD0-4CA4-4FBF-B62F-BD582A04DFDA}">
      <dgm:prSet/>
      <dgm:spPr/>
      <dgm:t>
        <a:bodyPr/>
        <a:lstStyle/>
        <a:p>
          <a:endParaRPr lang="en-MY"/>
        </a:p>
      </dgm:t>
    </dgm:pt>
    <dgm:pt modelId="{0A4E6496-1F0E-415F-ADD7-FE34991F1B6E}" type="parTrans" cxnId="{D2F6ECD0-4CA4-4FBF-B62F-BD582A04DFDA}">
      <dgm:prSet/>
      <dgm:spPr/>
      <dgm:t>
        <a:bodyPr/>
        <a:lstStyle/>
        <a:p>
          <a:endParaRPr lang="en-MY"/>
        </a:p>
      </dgm:t>
    </dgm:pt>
    <dgm:pt modelId="{C1FD7639-3D17-4AE4-85F1-73A32A8E7AD4}" type="pres">
      <dgm:prSet presAssocID="{E93342CD-0D6B-42CD-8BE7-21BDCF53A4F4}" presName="CompostProcess" presStyleCnt="0">
        <dgm:presLayoutVars>
          <dgm:dir/>
          <dgm:resizeHandles val="exact"/>
        </dgm:presLayoutVars>
      </dgm:prSet>
      <dgm:spPr/>
      <dgm:t>
        <a:bodyPr/>
        <a:lstStyle/>
        <a:p>
          <a:endParaRPr lang="en-MY"/>
        </a:p>
      </dgm:t>
    </dgm:pt>
    <dgm:pt modelId="{227D1CF9-128E-43ED-971B-160738E628F5}" type="pres">
      <dgm:prSet presAssocID="{E93342CD-0D6B-42CD-8BE7-21BDCF53A4F4}" presName="arrow" presStyleLbl="bgShp" presStyleIdx="0" presStyleCnt="1" custLinFactNeighborX="-1084" custLinFactNeighborY="-19444">
        <dgm:style>
          <a:lnRef idx="1">
            <a:schemeClr val="accent2"/>
          </a:lnRef>
          <a:fillRef idx="2">
            <a:schemeClr val="accent2"/>
          </a:fillRef>
          <a:effectRef idx="1">
            <a:schemeClr val="accent2"/>
          </a:effectRef>
          <a:fontRef idx="minor">
            <a:schemeClr val="dk1"/>
          </a:fontRef>
        </dgm:style>
      </dgm:prSet>
      <dgm:spPr/>
    </dgm:pt>
    <dgm:pt modelId="{981FA4E7-6A9B-40D8-BD3A-07EB46D22EBF}" type="pres">
      <dgm:prSet presAssocID="{E93342CD-0D6B-42CD-8BE7-21BDCF53A4F4}" presName="linearProcess" presStyleCnt="0"/>
      <dgm:spPr/>
    </dgm:pt>
    <dgm:pt modelId="{59EE2A4A-43AB-46A3-94F3-3D457CF8C151}" type="pres">
      <dgm:prSet presAssocID="{E25238FA-2EB1-4BBE-8984-3F6AD260E579}" presName="textNode" presStyleLbl="node1" presStyleIdx="0" presStyleCnt="4" custScaleY="72221" custLinFactNeighborX="-98" custLinFactNeighborY="1389">
        <dgm:presLayoutVars>
          <dgm:bulletEnabled val="1"/>
        </dgm:presLayoutVars>
      </dgm:prSet>
      <dgm:spPr/>
      <dgm:t>
        <a:bodyPr/>
        <a:lstStyle/>
        <a:p>
          <a:endParaRPr lang="en-MY"/>
        </a:p>
      </dgm:t>
    </dgm:pt>
    <dgm:pt modelId="{B3CBB2E5-C108-42F7-A729-D4DC6284D7A8}" type="pres">
      <dgm:prSet presAssocID="{6F061B77-D33E-498F-BAD8-7D3833C9608B}" presName="sibTrans" presStyleCnt="0"/>
      <dgm:spPr/>
    </dgm:pt>
    <dgm:pt modelId="{CCF31767-11AD-42B4-B6E6-3B534F41C6BE}" type="pres">
      <dgm:prSet presAssocID="{3C57F710-3EDA-4C0B-8328-BAEBAAC295FE}" presName="textNode" presStyleLbl="node1" presStyleIdx="1" presStyleCnt="4" custScaleX="95152" custScaleY="70930" custLinFactNeighborX="-16601" custLinFactNeighborY="2">
        <dgm:presLayoutVars>
          <dgm:bulletEnabled val="1"/>
        </dgm:presLayoutVars>
      </dgm:prSet>
      <dgm:spPr/>
      <dgm:t>
        <a:bodyPr/>
        <a:lstStyle/>
        <a:p>
          <a:endParaRPr lang="en-MY"/>
        </a:p>
      </dgm:t>
    </dgm:pt>
    <dgm:pt modelId="{5DF68D62-D1A6-40C7-AEFE-70CFBAB0016D}" type="pres">
      <dgm:prSet presAssocID="{24EC42E3-4E2C-49BA-890E-7BCE28F09056}" presName="sibTrans" presStyleCnt="0"/>
      <dgm:spPr/>
    </dgm:pt>
    <dgm:pt modelId="{D5815A89-EDB6-4AD6-ACDA-8E2CE3414064}" type="pres">
      <dgm:prSet presAssocID="{AB8D7325-8404-490A-8D40-1C8195F64F2D}" presName="textNode" presStyleLbl="node1" presStyleIdx="2" presStyleCnt="4" custScaleY="69447" custLinFactNeighborX="2643" custLinFactNeighborY="2">
        <dgm:presLayoutVars>
          <dgm:bulletEnabled val="1"/>
        </dgm:presLayoutVars>
      </dgm:prSet>
      <dgm:spPr/>
      <dgm:t>
        <a:bodyPr/>
        <a:lstStyle/>
        <a:p>
          <a:endParaRPr lang="en-MY"/>
        </a:p>
      </dgm:t>
    </dgm:pt>
    <dgm:pt modelId="{E9CFCDDA-A36D-4645-89F3-C82524F199E4}" type="pres">
      <dgm:prSet presAssocID="{6A525AFC-1112-424E-A11D-F0B1D6E4BEE3}" presName="sibTrans" presStyleCnt="0"/>
      <dgm:spPr/>
    </dgm:pt>
    <dgm:pt modelId="{4CB9AC8C-84E3-40FC-A22B-748E6DC32310}" type="pres">
      <dgm:prSet presAssocID="{E106C2E8-2982-485A-9478-EF5962A17872}" presName="textNode" presStyleLbl="node1" presStyleIdx="3" presStyleCnt="4" custScaleY="69447" custLinFactNeighborX="-25801" custLinFactNeighborY="2">
        <dgm:presLayoutVars>
          <dgm:bulletEnabled val="1"/>
        </dgm:presLayoutVars>
      </dgm:prSet>
      <dgm:spPr/>
      <dgm:t>
        <a:bodyPr/>
        <a:lstStyle/>
        <a:p>
          <a:endParaRPr lang="en-MY"/>
        </a:p>
      </dgm:t>
    </dgm:pt>
  </dgm:ptLst>
  <dgm:cxnLst>
    <dgm:cxn modelId="{6487CB6B-497D-4DE9-9405-1F931BF36C78}" type="presOf" srcId="{E25238FA-2EB1-4BBE-8984-3F6AD260E579}" destId="{59EE2A4A-43AB-46A3-94F3-3D457CF8C151}" srcOrd="0" destOrd="0" presId="urn:microsoft.com/office/officeart/2005/8/layout/hProcess9"/>
    <dgm:cxn modelId="{5022DD02-9AC6-4B1E-8059-B47B8C35A1B5}" srcId="{E93342CD-0D6B-42CD-8BE7-21BDCF53A4F4}" destId="{E106C2E8-2982-485A-9478-EF5962A17872}" srcOrd="3" destOrd="0" parTransId="{DDA8EC2D-278E-45FD-A404-BACEA3A661BD}" sibTransId="{59967F42-A1F0-48EA-84F1-4990F5D6180A}"/>
    <dgm:cxn modelId="{6CB54B53-EC24-4E89-ACE6-211E52013531}" srcId="{E93342CD-0D6B-42CD-8BE7-21BDCF53A4F4}" destId="{AB8D7325-8404-490A-8D40-1C8195F64F2D}" srcOrd="2" destOrd="0" parTransId="{0107AE5B-0D4B-4F8C-A61B-BC8E2B154F22}" sibTransId="{6A525AFC-1112-424E-A11D-F0B1D6E4BEE3}"/>
    <dgm:cxn modelId="{B954CBE4-6AB3-4E96-B1BD-41698859F097}" type="presOf" srcId="{AB8D7325-8404-490A-8D40-1C8195F64F2D}" destId="{D5815A89-EDB6-4AD6-ACDA-8E2CE3414064}" srcOrd="0" destOrd="0" presId="urn:microsoft.com/office/officeart/2005/8/layout/hProcess9"/>
    <dgm:cxn modelId="{59C06197-0D8D-432F-8664-38EBB6A42FFD}" type="presOf" srcId="{3C57F710-3EDA-4C0B-8328-BAEBAAC295FE}" destId="{CCF31767-11AD-42B4-B6E6-3B534F41C6BE}" srcOrd="0" destOrd="0" presId="urn:microsoft.com/office/officeart/2005/8/layout/hProcess9"/>
    <dgm:cxn modelId="{7E32D6B4-A2F1-49E7-A678-1BE2A5251D10}" type="presOf" srcId="{E106C2E8-2982-485A-9478-EF5962A17872}" destId="{4CB9AC8C-84E3-40FC-A22B-748E6DC32310}" srcOrd="0" destOrd="0" presId="urn:microsoft.com/office/officeart/2005/8/layout/hProcess9"/>
    <dgm:cxn modelId="{D2F6ECD0-4CA4-4FBF-B62F-BD582A04DFDA}" srcId="{E93342CD-0D6B-42CD-8BE7-21BDCF53A4F4}" destId="{3C57F710-3EDA-4C0B-8328-BAEBAAC295FE}" srcOrd="1" destOrd="0" parTransId="{0A4E6496-1F0E-415F-ADD7-FE34991F1B6E}" sibTransId="{24EC42E3-4E2C-49BA-890E-7BCE28F09056}"/>
    <dgm:cxn modelId="{973FCF44-BF69-40B0-8B63-1224B51044FA}" srcId="{E93342CD-0D6B-42CD-8BE7-21BDCF53A4F4}" destId="{E25238FA-2EB1-4BBE-8984-3F6AD260E579}" srcOrd="0" destOrd="0" parTransId="{B2E526F8-9D1A-45EE-9C62-34B141A36D87}" sibTransId="{6F061B77-D33E-498F-BAD8-7D3833C9608B}"/>
    <dgm:cxn modelId="{9FFAD256-A3A4-4DC6-809C-E9D95510A899}" type="presOf" srcId="{E93342CD-0D6B-42CD-8BE7-21BDCF53A4F4}" destId="{C1FD7639-3D17-4AE4-85F1-73A32A8E7AD4}" srcOrd="0" destOrd="0" presId="urn:microsoft.com/office/officeart/2005/8/layout/hProcess9"/>
    <dgm:cxn modelId="{AD3921D8-7C72-4046-A557-28FE997C4988}" type="presParOf" srcId="{C1FD7639-3D17-4AE4-85F1-73A32A8E7AD4}" destId="{227D1CF9-128E-43ED-971B-160738E628F5}" srcOrd="0" destOrd="0" presId="urn:microsoft.com/office/officeart/2005/8/layout/hProcess9"/>
    <dgm:cxn modelId="{4BDB2EB5-2EC2-4FF5-B508-3A4499BDAC9B}" type="presParOf" srcId="{C1FD7639-3D17-4AE4-85F1-73A32A8E7AD4}" destId="{981FA4E7-6A9B-40D8-BD3A-07EB46D22EBF}" srcOrd="1" destOrd="0" presId="urn:microsoft.com/office/officeart/2005/8/layout/hProcess9"/>
    <dgm:cxn modelId="{B367652E-2A3A-4B17-AD9B-9398225A0382}" type="presParOf" srcId="{981FA4E7-6A9B-40D8-BD3A-07EB46D22EBF}" destId="{59EE2A4A-43AB-46A3-94F3-3D457CF8C151}" srcOrd="0" destOrd="0" presId="urn:microsoft.com/office/officeart/2005/8/layout/hProcess9"/>
    <dgm:cxn modelId="{6E44B708-FAEB-4BEF-B33B-A08339AD491C}" type="presParOf" srcId="{981FA4E7-6A9B-40D8-BD3A-07EB46D22EBF}" destId="{B3CBB2E5-C108-42F7-A729-D4DC6284D7A8}" srcOrd="1" destOrd="0" presId="urn:microsoft.com/office/officeart/2005/8/layout/hProcess9"/>
    <dgm:cxn modelId="{3DE3365E-035B-4A21-9F0E-9A5B173A9D3F}" type="presParOf" srcId="{981FA4E7-6A9B-40D8-BD3A-07EB46D22EBF}" destId="{CCF31767-11AD-42B4-B6E6-3B534F41C6BE}" srcOrd="2" destOrd="0" presId="urn:microsoft.com/office/officeart/2005/8/layout/hProcess9"/>
    <dgm:cxn modelId="{5599C7B9-4581-434F-9ABA-202F970F8361}" type="presParOf" srcId="{981FA4E7-6A9B-40D8-BD3A-07EB46D22EBF}" destId="{5DF68D62-D1A6-40C7-AEFE-70CFBAB0016D}" srcOrd="3" destOrd="0" presId="urn:microsoft.com/office/officeart/2005/8/layout/hProcess9"/>
    <dgm:cxn modelId="{7780CBB1-23B2-4337-BE9C-A75F5683C33E}" type="presParOf" srcId="{981FA4E7-6A9B-40D8-BD3A-07EB46D22EBF}" destId="{D5815A89-EDB6-4AD6-ACDA-8E2CE3414064}" srcOrd="4" destOrd="0" presId="urn:microsoft.com/office/officeart/2005/8/layout/hProcess9"/>
    <dgm:cxn modelId="{92DCD1EF-1493-4C87-9011-D30AD69D3DF4}" type="presParOf" srcId="{981FA4E7-6A9B-40D8-BD3A-07EB46D22EBF}" destId="{E9CFCDDA-A36D-4645-89F3-C82524F199E4}" srcOrd="5" destOrd="0" presId="urn:microsoft.com/office/officeart/2005/8/layout/hProcess9"/>
    <dgm:cxn modelId="{26069359-A176-46B2-AAAE-CBB210D8E2EC}" type="presParOf" srcId="{981FA4E7-6A9B-40D8-BD3A-07EB46D22EBF}" destId="{4CB9AC8C-84E3-40FC-A22B-748E6DC3231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342CD-0D6B-42CD-8BE7-21BDCF53A4F4}"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MY"/>
        </a:p>
      </dgm:t>
    </dgm:pt>
    <dgm:pt modelId="{E25238FA-2EB1-4BBE-8984-3F6AD260E579}">
      <dgm:prSet phldrT="[Text]"/>
      <dgm:spPr/>
      <dgm:t>
        <a:bodyPr/>
        <a:lstStyle/>
        <a:p>
          <a:r>
            <a:rPr lang="en-US" dirty="0" smtClean="0"/>
            <a:t>Year One </a:t>
          </a:r>
          <a:endParaRPr lang="en-MY" dirty="0"/>
        </a:p>
      </dgm:t>
    </dgm:pt>
    <dgm:pt modelId="{B2E526F8-9D1A-45EE-9C62-34B141A36D87}" type="parTrans" cxnId="{973FCF44-BF69-40B0-8B63-1224B51044FA}">
      <dgm:prSet/>
      <dgm:spPr/>
      <dgm:t>
        <a:bodyPr/>
        <a:lstStyle/>
        <a:p>
          <a:endParaRPr lang="en-MY"/>
        </a:p>
      </dgm:t>
    </dgm:pt>
    <dgm:pt modelId="{6F061B77-D33E-498F-BAD8-7D3833C9608B}" type="sibTrans" cxnId="{973FCF44-BF69-40B0-8B63-1224B51044FA}">
      <dgm:prSet/>
      <dgm:spPr/>
      <dgm:t>
        <a:bodyPr/>
        <a:lstStyle/>
        <a:p>
          <a:endParaRPr lang="en-MY"/>
        </a:p>
      </dgm:t>
    </dgm:pt>
    <dgm:pt modelId="{E106C2E8-2982-485A-9478-EF5962A17872}">
      <dgm:prSet phldrT="[Text]"/>
      <dgm:spPr/>
      <dgm:t>
        <a:bodyPr/>
        <a:lstStyle/>
        <a:p>
          <a:r>
            <a:rPr lang="en-US" dirty="0" smtClean="0"/>
            <a:t>Year Four </a:t>
          </a:r>
          <a:endParaRPr lang="en-MY" dirty="0"/>
        </a:p>
      </dgm:t>
    </dgm:pt>
    <dgm:pt modelId="{DDA8EC2D-278E-45FD-A404-BACEA3A661BD}" type="parTrans" cxnId="{5022DD02-9AC6-4B1E-8059-B47B8C35A1B5}">
      <dgm:prSet/>
      <dgm:spPr/>
      <dgm:t>
        <a:bodyPr/>
        <a:lstStyle/>
        <a:p>
          <a:endParaRPr lang="en-MY"/>
        </a:p>
      </dgm:t>
    </dgm:pt>
    <dgm:pt modelId="{59967F42-A1F0-48EA-84F1-4990F5D6180A}" type="sibTrans" cxnId="{5022DD02-9AC6-4B1E-8059-B47B8C35A1B5}">
      <dgm:prSet/>
      <dgm:spPr/>
      <dgm:t>
        <a:bodyPr/>
        <a:lstStyle/>
        <a:p>
          <a:endParaRPr lang="en-MY"/>
        </a:p>
      </dgm:t>
    </dgm:pt>
    <dgm:pt modelId="{AB8D7325-8404-490A-8D40-1C8195F64F2D}">
      <dgm:prSet phldrT="[Text]"/>
      <dgm:spPr/>
      <dgm:t>
        <a:bodyPr/>
        <a:lstStyle/>
        <a:p>
          <a:r>
            <a:rPr lang="en-US" dirty="0" smtClean="0"/>
            <a:t>Year Three</a:t>
          </a:r>
          <a:endParaRPr lang="en-MY" dirty="0"/>
        </a:p>
      </dgm:t>
    </dgm:pt>
    <dgm:pt modelId="{0107AE5B-0D4B-4F8C-A61B-BC8E2B154F22}" type="parTrans" cxnId="{6CB54B53-EC24-4E89-ACE6-211E52013531}">
      <dgm:prSet/>
      <dgm:spPr/>
      <dgm:t>
        <a:bodyPr/>
        <a:lstStyle/>
        <a:p>
          <a:endParaRPr lang="en-MY"/>
        </a:p>
      </dgm:t>
    </dgm:pt>
    <dgm:pt modelId="{6A525AFC-1112-424E-A11D-F0B1D6E4BEE3}" type="sibTrans" cxnId="{6CB54B53-EC24-4E89-ACE6-211E52013531}">
      <dgm:prSet/>
      <dgm:spPr/>
      <dgm:t>
        <a:bodyPr/>
        <a:lstStyle/>
        <a:p>
          <a:endParaRPr lang="en-MY"/>
        </a:p>
      </dgm:t>
    </dgm:pt>
    <dgm:pt modelId="{3C57F710-3EDA-4C0B-8328-BAEBAAC295FE}">
      <dgm:prSet phldrT="[Text]" custT="1"/>
      <dgm:spPr/>
      <dgm:t>
        <a:bodyPr/>
        <a:lstStyle/>
        <a:p>
          <a:r>
            <a:rPr lang="en-US" sz="2900" dirty="0" smtClean="0"/>
            <a:t>Year Two</a:t>
          </a:r>
          <a:endParaRPr lang="en-MY" sz="2900" dirty="0"/>
        </a:p>
      </dgm:t>
    </dgm:pt>
    <dgm:pt modelId="{24EC42E3-4E2C-49BA-890E-7BCE28F09056}" type="sibTrans" cxnId="{D2F6ECD0-4CA4-4FBF-B62F-BD582A04DFDA}">
      <dgm:prSet/>
      <dgm:spPr/>
      <dgm:t>
        <a:bodyPr/>
        <a:lstStyle/>
        <a:p>
          <a:endParaRPr lang="en-MY"/>
        </a:p>
      </dgm:t>
    </dgm:pt>
    <dgm:pt modelId="{0A4E6496-1F0E-415F-ADD7-FE34991F1B6E}" type="parTrans" cxnId="{D2F6ECD0-4CA4-4FBF-B62F-BD582A04DFDA}">
      <dgm:prSet/>
      <dgm:spPr/>
      <dgm:t>
        <a:bodyPr/>
        <a:lstStyle/>
        <a:p>
          <a:endParaRPr lang="en-MY"/>
        </a:p>
      </dgm:t>
    </dgm:pt>
    <dgm:pt modelId="{C1FD7639-3D17-4AE4-85F1-73A32A8E7AD4}" type="pres">
      <dgm:prSet presAssocID="{E93342CD-0D6B-42CD-8BE7-21BDCF53A4F4}" presName="CompostProcess" presStyleCnt="0">
        <dgm:presLayoutVars>
          <dgm:dir/>
          <dgm:resizeHandles val="exact"/>
        </dgm:presLayoutVars>
      </dgm:prSet>
      <dgm:spPr/>
      <dgm:t>
        <a:bodyPr/>
        <a:lstStyle/>
        <a:p>
          <a:endParaRPr lang="en-MY"/>
        </a:p>
      </dgm:t>
    </dgm:pt>
    <dgm:pt modelId="{227D1CF9-128E-43ED-971B-160738E628F5}" type="pres">
      <dgm:prSet presAssocID="{E93342CD-0D6B-42CD-8BE7-21BDCF53A4F4}" presName="arrow" presStyleLbl="bgShp" presStyleIdx="0" presStyleCnt="1" custLinFactNeighborX="-1084" custLinFactNeighborY="-19444">
        <dgm:style>
          <a:lnRef idx="1">
            <a:schemeClr val="accent2"/>
          </a:lnRef>
          <a:fillRef idx="2">
            <a:schemeClr val="accent2"/>
          </a:fillRef>
          <a:effectRef idx="1">
            <a:schemeClr val="accent2"/>
          </a:effectRef>
          <a:fontRef idx="minor">
            <a:schemeClr val="dk1"/>
          </a:fontRef>
        </dgm:style>
      </dgm:prSet>
      <dgm:spPr/>
    </dgm:pt>
    <dgm:pt modelId="{981FA4E7-6A9B-40D8-BD3A-07EB46D22EBF}" type="pres">
      <dgm:prSet presAssocID="{E93342CD-0D6B-42CD-8BE7-21BDCF53A4F4}" presName="linearProcess" presStyleCnt="0"/>
      <dgm:spPr/>
    </dgm:pt>
    <dgm:pt modelId="{59EE2A4A-43AB-46A3-94F3-3D457CF8C151}" type="pres">
      <dgm:prSet presAssocID="{E25238FA-2EB1-4BBE-8984-3F6AD260E579}" presName="textNode" presStyleLbl="node1" presStyleIdx="0" presStyleCnt="4" custScaleY="72221" custLinFactNeighborX="-98" custLinFactNeighborY="1389">
        <dgm:presLayoutVars>
          <dgm:bulletEnabled val="1"/>
        </dgm:presLayoutVars>
      </dgm:prSet>
      <dgm:spPr/>
      <dgm:t>
        <a:bodyPr/>
        <a:lstStyle/>
        <a:p>
          <a:endParaRPr lang="en-MY"/>
        </a:p>
      </dgm:t>
    </dgm:pt>
    <dgm:pt modelId="{B3CBB2E5-C108-42F7-A729-D4DC6284D7A8}" type="pres">
      <dgm:prSet presAssocID="{6F061B77-D33E-498F-BAD8-7D3833C9608B}" presName="sibTrans" presStyleCnt="0"/>
      <dgm:spPr/>
    </dgm:pt>
    <dgm:pt modelId="{CCF31767-11AD-42B4-B6E6-3B534F41C6BE}" type="pres">
      <dgm:prSet presAssocID="{3C57F710-3EDA-4C0B-8328-BAEBAAC295FE}" presName="textNode" presStyleLbl="node1" presStyleIdx="1" presStyleCnt="4" custScaleX="95152" custScaleY="70930" custLinFactNeighborX="-16601" custLinFactNeighborY="2">
        <dgm:presLayoutVars>
          <dgm:bulletEnabled val="1"/>
        </dgm:presLayoutVars>
      </dgm:prSet>
      <dgm:spPr/>
      <dgm:t>
        <a:bodyPr/>
        <a:lstStyle/>
        <a:p>
          <a:endParaRPr lang="en-MY"/>
        </a:p>
      </dgm:t>
    </dgm:pt>
    <dgm:pt modelId="{5DF68D62-D1A6-40C7-AEFE-70CFBAB0016D}" type="pres">
      <dgm:prSet presAssocID="{24EC42E3-4E2C-49BA-890E-7BCE28F09056}" presName="sibTrans" presStyleCnt="0"/>
      <dgm:spPr/>
    </dgm:pt>
    <dgm:pt modelId="{D5815A89-EDB6-4AD6-ACDA-8E2CE3414064}" type="pres">
      <dgm:prSet presAssocID="{AB8D7325-8404-490A-8D40-1C8195F64F2D}" presName="textNode" presStyleLbl="node1" presStyleIdx="2" presStyleCnt="4" custScaleY="69447" custLinFactNeighborX="2643" custLinFactNeighborY="2">
        <dgm:presLayoutVars>
          <dgm:bulletEnabled val="1"/>
        </dgm:presLayoutVars>
      </dgm:prSet>
      <dgm:spPr/>
      <dgm:t>
        <a:bodyPr/>
        <a:lstStyle/>
        <a:p>
          <a:endParaRPr lang="en-MY"/>
        </a:p>
      </dgm:t>
    </dgm:pt>
    <dgm:pt modelId="{E9CFCDDA-A36D-4645-89F3-C82524F199E4}" type="pres">
      <dgm:prSet presAssocID="{6A525AFC-1112-424E-A11D-F0B1D6E4BEE3}" presName="sibTrans" presStyleCnt="0"/>
      <dgm:spPr/>
    </dgm:pt>
    <dgm:pt modelId="{4CB9AC8C-84E3-40FC-A22B-748E6DC32310}" type="pres">
      <dgm:prSet presAssocID="{E106C2E8-2982-485A-9478-EF5962A17872}" presName="textNode" presStyleLbl="node1" presStyleIdx="3" presStyleCnt="4" custScaleY="69447" custLinFactNeighborX="-25801" custLinFactNeighborY="2">
        <dgm:presLayoutVars>
          <dgm:bulletEnabled val="1"/>
        </dgm:presLayoutVars>
      </dgm:prSet>
      <dgm:spPr/>
      <dgm:t>
        <a:bodyPr/>
        <a:lstStyle/>
        <a:p>
          <a:endParaRPr lang="en-MY"/>
        </a:p>
      </dgm:t>
    </dgm:pt>
  </dgm:ptLst>
  <dgm:cxnLst>
    <dgm:cxn modelId="{805313D8-4EDD-4112-AE71-E2471C67AAA0}" type="presOf" srcId="{E25238FA-2EB1-4BBE-8984-3F6AD260E579}" destId="{59EE2A4A-43AB-46A3-94F3-3D457CF8C151}" srcOrd="0" destOrd="0" presId="urn:microsoft.com/office/officeart/2005/8/layout/hProcess9"/>
    <dgm:cxn modelId="{66AC242F-100C-400F-A29C-9F2745077B24}" type="presOf" srcId="{E106C2E8-2982-485A-9478-EF5962A17872}" destId="{4CB9AC8C-84E3-40FC-A22B-748E6DC32310}" srcOrd="0" destOrd="0" presId="urn:microsoft.com/office/officeart/2005/8/layout/hProcess9"/>
    <dgm:cxn modelId="{BEF3DF90-CCD5-4D24-AAD5-21A6C85C0130}" type="presOf" srcId="{E93342CD-0D6B-42CD-8BE7-21BDCF53A4F4}" destId="{C1FD7639-3D17-4AE4-85F1-73A32A8E7AD4}" srcOrd="0" destOrd="0" presId="urn:microsoft.com/office/officeart/2005/8/layout/hProcess9"/>
    <dgm:cxn modelId="{973FCF44-BF69-40B0-8B63-1224B51044FA}" srcId="{E93342CD-0D6B-42CD-8BE7-21BDCF53A4F4}" destId="{E25238FA-2EB1-4BBE-8984-3F6AD260E579}" srcOrd="0" destOrd="0" parTransId="{B2E526F8-9D1A-45EE-9C62-34B141A36D87}" sibTransId="{6F061B77-D33E-498F-BAD8-7D3833C9608B}"/>
    <dgm:cxn modelId="{D2F6ECD0-4CA4-4FBF-B62F-BD582A04DFDA}" srcId="{E93342CD-0D6B-42CD-8BE7-21BDCF53A4F4}" destId="{3C57F710-3EDA-4C0B-8328-BAEBAAC295FE}" srcOrd="1" destOrd="0" parTransId="{0A4E6496-1F0E-415F-ADD7-FE34991F1B6E}" sibTransId="{24EC42E3-4E2C-49BA-890E-7BCE28F09056}"/>
    <dgm:cxn modelId="{5022DD02-9AC6-4B1E-8059-B47B8C35A1B5}" srcId="{E93342CD-0D6B-42CD-8BE7-21BDCF53A4F4}" destId="{E106C2E8-2982-485A-9478-EF5962A17872}" srcOrd="3" destOrd="0" parTransId="{DDA8EC2D-278E-45FD-A404-BACEA3A661BD}" sibTransId="{59967F42-A1F0-48EA-84F1-4990F5D6180A}"/>
    <dgm:cxn modelId="{6CB54B53-EC24-4E89-ACE6-211E52013531}" srcId="{E93342CD-0D6B-42CD-8BE7-21BDCF53A4F4}" destId="{AB8D7325-8404-490A-8D40-1C8195F64F2D}" srcOrd="2" destOrd="0" parTransId="{0107AE5B-0D4B-4F8C-A61B-BC8E2B154F22}" sibTransId="{6A525AFC-1112-424E-A11D-F0B1D6E4BEE3}"/>
    <dgm:cxn modelId="{0E008910-10C6-402A-92ED-7B4AD0B854B3}" type="presOf" srcId="{3C57F710-3EDA-4C0B-8328-BAEBAAC295FE}" destId="{CCF31767-11AD-42B4-B6E6-3B534F41C6BE}" srcOrd="0" destOrd="0" presId="urn:microsoft.com/office/officeart/2005/8/layout/hProcess9"/>
    <dgm:cxn modelId="{C5781AFE-F2A5-4404-BA1E-F4BF1DADD3B9}" type="presOf" srcId="{AB8D7325-8404-490A-8D40-1C8195F64F2D}" destId="{D5815A89-EDB6-4AD6-ACDA-8E2CE3414064}" srcOrd="0" destOrd="0" presId="urn:microsoft.com/office/officeart/2005/8/layout/hProcess9"/>
    <dgm:cxn modelId="{41A71492-D740-4A39-B795-64954FAD1825}" type="presParOf" srcId="{C1FD7639-3D17-4AE4-85F1-73A32A8E7AD4}" destId="{227D1CF9-128E-43ED-971B-160738E628F5}" srcOrd="0" destOrd="0" presId="urn:microsoft.com/office/officeart/2005/8/layout/hProcess9"/>
    <dgm:cxn modelId="{29EEE909-8097-4749-83D6-0EAC1365EE98}" type="presParOf" srcId="{C1FD7639-3D17-4AE4-85F1-73A32A8E7AD4}" destId="{981FA4E7-6A9B-40D8-BD3A-07EB46D22EBF}" srcOrd="1" destOrd="0" presId="urn:microsoft.com/office/officeart/2005/8/layout/hProcess9"/>
    <dgm:cxn modelId="{02668C8E-32AE-41E4-B4B1-74749985083A}" type="presParOf" srcId="{981FA4E7-6A9B-40D8-BD3A-07EB46D22EBF}" destId="{59EE2A4A-43AB-46A3-94F3-3D457CF8C151}" srcOrd="0" destOrd="0" presId="urn:microsoft.com/office/officeart/2005/8/layout/hProcess9"/>
    <dgm:cxn modelId="{3BB283B1-7045-4E82-9F0C-93B8288C48CC}" type="presParOf" srcId="{981FA4E7-6A9B-40D8-BD3A-07EB46D22EBF}" destId="{B3CBB2E5-C108-42F7-A729-D4DC6284D7A8}" srcOrd="1" destOrd="0" presId="urn:microsoft.com/office/officeart/2005/8/layout/hProcess9"/>
    <dgm:cxn modelId="{08D772C4-711C-4AF8-8109-789319530CA1}" type="presParOf" srcId="{981FA4E7-6A9B-40D8-BD3A-07EB46D22EBF}" destId="{CCF31767-11AD-42B4-B6E6-3B534F41C6BE}" srcOrd="2" destOrd="0" presId="urn:microsoft.com/office/officeart/2005/8/layout/hProcess9"/>
    <dgm:cxn modelId="{29622879-FF52-4F19-BA9E-8143FB640E1C}" type="presParOf" srcId="{981FA4E7-6A9B-40D8-BD3A-07EB46D22EBF}" destId="{5DF68D62-D1A6-40C7-AEFE-70CFBAB0016D}" srcOrd="3" destOrd="0" presId="urn:microsoft.com/office/officeart/2005/8/layout/hProcess9"/>
    <dgm:cxn modelId="{BB39E7FB-90BD-4FC6-A4EC-058B624794F9}" type="presParOf" srcId="{981FA4E7-6A9B-40D8-BD3A-07EB46D22EBF}" destId="{D5815A89-EDB6-4AD6-ACDA-8E2CE3414064}" srcOrd="4" destOrd="0" presId="urn:microsoft.com/office/officeart/2005/8/layout/hProcess9"/>
    <dgm:cxn modelId="{242679E2-B0FB-4FE8-8439-7DE7F1B95552}" type="presParOf" srcId="{981FA4E7-6A9B-40D8-BD3A-07EB46D22EBF}" destId="{E9CFCDDA-A36D-4645-89F3-C82524F199E4}" srcOrd="5" destOrd="0" presId="urn:microsoft.com/office/officeart/2005/8/layout/hProcess9"/>
    <dgm:cxn modelId="{F31C3B51-3CA6-414E-830A-110FC5A975AC}" type="presParOf" srcId="{981FA4E7-6A9B-40D8-BD3A-07EB46D22EBF}" destId="{4CB9AC8C-84E3-40FC-A22B-748E6DC3231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E47DE-5806-40D0-B323-CA553B3B0511}" type="doc">
      <dgm:prSet loTypeId="urn:microsoft.com/office/officeart/2011/layout/InterconnectedBlockProcess" loCatId="process" qsTypeId="urn:microsoft.com/office/officeart/2005/8/quickstyle/simple1" qsCatId="simple" csTypeId="urn:microsoft.com/office/officeart/2005/8/colors/colorful1#1" csCatId="colorful" phldr="1"/>
      <dgm:spPr/>
      <dgm:t>
        <a:bodyPr/>
        <a:lstStyle/>
        <a:p>
          <a:endParaRPr lang="en-US"/>
        </a:p>
      </dgm:t>
    </dgm:pt>
    <dgm:pt modelId="{A6043147-B468-41CF-9A81-A95C9B8E5436}">
      <dgm:prSet phldrT="[Text]"/>
      <dgm:spPr/>
      <dgm:t>
        <a:bodyPr/>
        <a:lstStyle/>
        <a:p>
          <a:r>
            <a:rPr lang="en-US" dirty="0" smtClean="0"/>
            <a:t>Stage 1</a:t>
          </a:r>
          <a:endParaRPr lang="en-US" dirty="0"/>
        </a:p>
      </dgm:t>
    </dgm:pt>
    <dgm:pt modelId="{5D85579F-AC2B-4CE5-91FD-577BC2D3FDAA}" type="parTrans" cxnId="{F9860C65-DD63-45C8-95A0-FCDBB1EF3345}">
      <dgm:prSet/>
      <dgm:spPr/>
      <dgm:t>
        <a:bodyPr/>
        <a:lstStyle/>
        <a:p>
          <a:endParaRPr lang="en-US"/>
        </a:p>
      </dgm:t>
    </dgm:pt>
    <dgm:pt modelId="{17BFD61A-81D7-409F-9D45-72F502E3AE90}" type="sibTrans" cxnId="{F9860C65-DD63-45C8-95A0-FCDBB1EF3345}">
      <dgm:prSet/>
      <dgm:spPr/>
      <dgm:t>
        <a:bodyPr/>
        <a:lstStyle/>
        <a:p>
          <a:endParaRPr lang="en-US"/>
        </a:p>
      </dgm:t>
    </dgm:pt>
    <dgm:pt modelId="{3F85E398-3C60-4003-B7D3-6180A9C70F15}">
      <dgm:prSet phldrT="[Text]" custT="1"/>
      <dgm:spPr/>
      <dgm:t>
        <a:bodyPr/>
        <a:lstStyle/>
        <a:p>
          <a:pPr algn="ctr"/>
          <a:r>
            <a:rPr lang="en-US" sz="2000" dirty="0" smtClean="0">
              <a:solidFill>
                <a:schemeClr val="tx1"/>
              </a:solidFill>
              <a:cs typeface="Arial" charset="0"/>
            </a:rPr>
            <a:t>1.1  Appointment of Supervisor</a:t>
          </a:r>
          <a:endParaRPr lang="en-US" sz="2000" dirty="0"/>
        </a:p>
      </dgm:t>
    </dgm:pt>
    <dgm:pt modelId="{DFE5BA84-642F-456F-AD3A-F7F4142AEC96}" type="parTrans" cxnId="{D6A4929B-6D81-4274-9972-333A37740DD4}">
      <dgm:prSet/>
      <dgm:spPr/>
      <dgm:t>
        <a:bodyPr/>
        <a:lstStyle/>
        <a:p>
          <a:endParaRPr lang="en-US"/>
        </a:p>
      </dgm:t>
    </dgm:pt>
    <dgm:pt modelId="{8803FE6A-4D85-4D10-BDDE-6A4757F57B3C}" type="sibTrans" cxnId="{D6A4929B-6D81-4274-9972-333A37740DD4}">
      <dgm:prSet/>
      <dgm:spPr/>
      <dgm:t>
        <a:bodyPr/>
        <a:lstStyle/>
        <a:p>
          <a:endParaRPr lang="en-US"/>
        </a:p>
      </dgm:t>
    </dgm:pt>
    <dgm:pt modelId="{39DC8371-0592-4C41-98DF-795B2B95CD21}">
      <dgm:prSet custT="1"/>
      <dgm:spPr/>
      <dgm:t>
        <a:bodyPr/>
        <a:lstStyle/>
        <a:p>
          <a:pPr algn="ctr"/>
          <a:r>
            <a:rPr lang="en-US" sz="2000" dirty="0" smtClean="0">
              <a:solidFill>
                <a:schemeClr val="tx1"/>
              </a:solidFill>
              <a:cs typeface="Arial" charset="0"/>
            </a:rPr>
            <a:t>1.2  Preparation of Research Proposal</a:t>
          </a:r>
          <a:endParaRPr lang="en-US" sz="2000" dirty="0">
            <a:solidFill>
              <a:schemeClr val="tx1"/>
            </a:solidFill>
            <a:cs typeface="Arial" charset="0"/>
          </a:endParaRPr>
        </a:p>
      </dgm:t>
    </dgm:pt>
    <dgm:pt modelId="{40A5274F-17F7-4B54-AD83-8D57A304F22B}" type="parTrans" cxnId="{561B6508-6552-4C81-A485-73F62597874E}">
      <dgm:prSet/>
      <dgm:spPr/>
      <dgm:t>
        <a:bodyPr/>
        <a:lstStyle/>
        <a:p>
          <a:endParaRPr lang="en-US"/>
        </a:p>
      </dgm:t>
    </dgm:pt>
    <dgm:pt modelId="{B4407867-024A-4A1F-816D-3B2B168170E7}" type="sibTrans" cxnId="{561B6508-6552-4C81-A485-73F62597874E}">
      <dgm:prSet/>
      <dgm:spPr/>
      <dgm:t>
        <a:bodyPr/>
        <a:lstStyle/>
        <a:p>
          <a:endParaRPr lang="en-US"/>
        </a:p>
      </dgm:t>
    </dgm:pt>
    <dgm:pt modelId="{B747E14B-7084-4C46-9545-74F9475CDB4A}">
      <dgm:prSet custT="1"/>
      <dgm:spPr/>
      <dgm:t>
        <a:bodyPr/>
        <a:lstStyle/>
        <a:p>
          <a:pPr algn="ctr"/>
          <a:r>
            <a:rPr lang="en-US" sz="2000" dirty="0" smtClean="0">
              <a:solidFill>
                <a:schemeClr val="tx1"/>
              </a:solidFill>
              <a:cs typeface="Arial" charset="0"/>
            </a:rPr>
            <a:t>1.3 Proposal Defense</a:t>
          </a:r>
          <a:endParaRPr lang="en-US" sz="2000" dirty="0">
            <a:solidFill>
              <a:schemeClr val="tx1"/>
            </a:solidFill>
            <a:cs typeface="Arial" charset="0"/>
          </a:endParaRPr>
        </a:p>
      </dgm:t>
    </dgm:pt>
    <dgm:pt modelId="{D7FC10B8-0A6D-48BD-91E4-E2147E3ABC63}" type="parTrans" cxnId="{D59172B4-DC32-4EC1-93F3-036B3C6D4596}">
      <dgm:prSet/>
      <dgm:spPr/>
      <dgm:t>
        <a:bodyPr/>
        <a:lstStyle/>
        <a:p>
          <a:endParaRPr lang="en-US"/>
        </a:p>
      </dgm:t>
    </dgm:pt>
    <dgm:pt modelId="{6CE337F7-43D7-4B6A-B36B-1098D23BC132}" type="sibTrans" cxnId="{D59172B4-DC32-4EC1-93F3-036B3C6D4596}">
      <dgm:prSet/>
      <dgm:spPr/>
      <dgm:t>
        <a:bodyPr/>
        <a:lstStyle/>
        <a:p>
          <a:endParaRPr lang="en-US"/>
        </a:p>
      </dgm:t>
    </dgm:pt>
    <dgm:pt modelId="{08F6432D-059E-4D6D-9127-EC65AF48BFE3}">
      <dgm:prSet phldrT="[Text]"/>
      <dgm:spPr/>
      <dgm:t>
        <a:bodyPr/>
        <a:lstStyle/>
        <a:p>
          <a:pPr algn="ctr"/>
          <a:r>
            <a:rPr lang="en-US" dirty="0" smtClean="0"/>
            <a:t>Stage 2</a:t>
          </a:r>
          <a:endParaRPr lang="en-US" dirty="0"/>
        </a:p>
      </dgm:t>
    </dgm:pt>
    <dgm:pt modelId="{F19172E6-F68C-459C-8ABB-959E2413AF32}" type="parTrans" cxnId="{5D1D8EEF-77EC-4C06-909E-11DC57127694}">
      <dgm:prSet/>
      <dgm:spPr/>
      <dgm:t>
        <a:bodyPr/>
        <a:lstStyle/>
        <a:p>
          <a:endParaRPr lang="en-US"/>
        </a:p>
      </dgm:t>
    </dgm:pt>
    <dgm:pt modelId="{C8F04E4B-69B2-4750-8EF6-5098553B9640}" type="sibTrans" cxnId="{5D1D8EEF-77EC-4C06-909E-11DC57127694}">
      <dgm:prSet/>
      <dgm:spPr/>
      <dgm:t>
        <a:bodyPr/>
        <a:lstStyle/>
        <a:p>
          <a:endParaRPr lang="en-US"/>
        </a:p>
      </dgm:t>
    </dgm:pt>
    <dgm:pt modelId="{0A649C4D-6635-443E-99AC-AB849284D81F}">
      <dgm:prSet phldrT="[Text]" custT="1"/>
      <dgm:spPr/>
      <dgm:t>
        <a:bodyPr/>
        <a:lstStyle/>
        <a:p>
          <a:pPr algn="ctr"/>
          <a:r>
            <a:rPr lang="en-US" sz="2000" dirty="0" smtClean="0">
              <a:solidFill>
                <a:schemeClr val="tx1"/>
              </a:solidFill>
              <a:cs typeface="Arial" charset="0"/>
            </a:rPr>
            <a:t>2.1  Research / Data Collection</a:t>
          </a:r>
          <a:endParaRPr lang="en-US" sz="2000" dirty="0"/>
        </a:p>
      </dgm:t>
    </dgm:pt>
    <dgm:pt modelId="{6080B725-0BB8-4E44-BB14-C1B4232D8576}" type="parTrans" cxnId="{012EF26F-E6E6-47D8-8758-A2BF437BCBDE}">
      <dgm:prSet/>
      <dgm:spPr/>
      <dgm:t>
        <a:bodyPr/>
        <a:lstStyle/>
        <a:p>
          <a:endParaRPr lang="en-US"/>
        </a:p>
      </dgm:t>
    </dgm:pt>
    <dgm:pt modelId="{BE1DE7BE-983C-49E1-9B2B-0197DBD08913}" type="sibTrans" cxnId="{012EF26F-E6E6-47D8-8758-A2BF437BCBDE}">
      <dgm:prSet/>
      <dgm:spPr/>
      <dgm:t>
        <a:bodyPr/>
        <a:lstStyle/>
        <a:p>
          <a:endParaRPr lang="en-US"/>
        </a:p>
      </dgm:t>
    </dgm:pt>
    <dgm:pt modelId="{A7FAAC0D-211D-447D-A9FF-2232E1A33CB3}">
      <dgm:prSet phldrT="[Text]"/>
      <dgm:spPr/>
      <dgm:t>
        <a:bodyPr/>
        <a:lstStyle/>
        <a:p>
          <a:pPr algn="ctr"/>
          <a:r>
            <a:rPr lang="en-US" dirty="0" smtClean="0"/>
            <a:t>Stage 3</a:t>
          </a:r>
          <a:endParaRPr lang="en-US" dirty="0"/>
        </a:p>
      </dgm:t>
    </dgm:pt>
    <dgm:pt modelId="{741928A1-09E0-4EB3-AD3C-53848FE5A170}" type="parTrans" cxnId="{0406DE5C-9685-4365-8023-F9879E32136F}">
      <dgm:prSet/>
      <dgm:spPr/>
      <dgm:t>
        <a:bodyPr/>
        <a:lstStyle/>
        <a:p>
          <a:endParaRPr lang="en-US"/>
        </a:p>
      </dgm:t>
    </dgm:pt>
    <dgm:pt modelId="{6FB468F9-9CE1-4859-B77A-7EE1019C30A1}" type="sibTrans" cxnId="{0406DE5C-9685-4365-8023-F9879E32136F}">
      <dgm:prSet/>
      <dgm:spPr/>
      <dgm:t>
        <a:bodyPr/>
        <a:lstStyle/>
        <a:p>
          <a:endParaRPr lang="en-US"/>
        </a:p>
      </dgm:t>
    </dgm:pt>
    <dgm:pt modelId="{C6CEB248-F413-49F0-BA47-F5BF57E2E363}">
      <dgm:prSet phldrT="[Text]" custT="1"/>
      <dgm:spPr/>
      <dgm:t>
        <a:bodyPr/>
        <a:lstStyle/>
        <a:p>
          <a:pPr algn="ctr"/>
          <a:r>
            <a:rPr lang="en-US" sz="2000" dirty="0" smtClean="0">
              <a:solidFill>
                <a:schemeClr val="tx1"/>
              </a:solidFill>
              <a:cs typeface="Arial" charset="0"/>
            </a:rPr>
            <a:t>3.1  Thesis / Dissertation report writing</a:t>
          </a:r>
          <a:endParaRPr lang="en-US" sz="2000" dirty="0"/>
        </a:p>
      </dgm:t>
    </dgm:pt>
    <dgm:pt modelId="{06250464-34B8-46DA-B45F-6E7D4253B981}" type="parTrans" cxnId="{C8FF75F5-AF71-4264-9D3E-6F8E375719F7}">
      <dgm:prSet/>
      <dgm:spPr/>
      <dgm:t>
        <a:bodyPr/>
        <a:lstStyle/>
        <a:p>
          <a:endParaRPr lang="en-US"/>
        </a:p>
      </dgm:t>
    </dgm:pt>
    <dgm:pt modelId="{AA6AAC6D-53DA-4109-A754-704CCE196235}" type="sibTrans" cxnId="{C8FF75F5-AF71-4264-9D3E-6F8E375719F7}">
      <dgm:prSet/>
      <dgm:spPr/>
      <dgm:t>
        <a:bodyPr/>
        <a:lstStyle/>
        <a:p>
          <a:endParaRPr lang="en-US"/>
        </a:p>
      </dgm:t>
    </dgm:pt>
    <dgm:pt modelId="{DCE592C9-0730-452B-A67C-54083EF976DC}">
      <dgm:prSet phldrT="[Text]"/>
      <dgm:spPr/>
      <dgm:t>
        <a:bodyPr/>
        <a:lstStyle/>
        <a:p>
          <a:pPr algn="ctr"/>
          <a:r>
            <a:rPr lang="en-US" dirty="0" smtClean="0"/>
            <a:t>Stage 4</a:t>
          </a:r>
          <a:endParaRPr lang="en-US" dirty="0"/>
        </a:p>
      </dgm:t>
    </dgm:pt>
    <dgm:pt modelId="{BA8182E9-2B86-4B98-9D3A-904C433F8EA8}" type="parTrans" cxnId="{18BEB5E5-D4CF-4089-87BF-B6063E7D7583}">
      <dgm:prSet/>
      <dgm:spPr/>
      <dgm:t>
        <a:bodyPr/>
        <a:lstStyle/>
        <a:p>
          <a:endParaRPr lang="en-US"/>
        </a:p>
      </dgm:t>
    </dgm:pt>
    <dgm:pt modelId="{32E797EA-FEEC-4A9D-88BB-8E968ECF62C9}" type="sibTrans" cxnId="{18BEB5E5-D4CF-4089-87BF-B6063E7D7583}">
      <dgm:prSet/>
      <dgm:spPr/>
      <dgm:t>
        <a:bodyPr/>
        <a:lstStyle/>
        <a:p>
          <a:endParaRPr lang="en-US"/>
        </a:p>
      </dgm:t>
    </dgm:pt>
    <dgm:pt modelId="{7AE860C2-EA42-469F-8A36-84E411AD6F26}">
      <dgm:prSet phldrT="[Text]" custT="1"/>
      <dgm:spPr/>
      <dgm:t>
        <a:bodyPr/>
        <a:lstStyle/>
        <a:p>
          <a:pPr algn="ctr"/>
          <a:r>
            <a:rPr lang="en-US" sz="2000" dirty="0" smtClean="0">
              <a:solidFill>
                <a:schemeClr val="tx1"/>
              </a:solidFill>
              <a:cs typeface="Arial" charset="0"/>
            </a:rPr>
            <a:t>4.1   Thesis / Dissertation Submission</a:t>
          </a:r>
          <a:endParaRPr lang="en-US" sz="2000" dirty="0"/>
        </a:p>
      </dgm:t>
    </dgm:pt>
    <dgm:pt modelId="{E1E2F011-B784-4DB3-95FD-19BDA475A03E}" type="parTrans" cxnId="{46D2DFFD-79BF-4468-BC7A-BACF2D824858}">
      <dgm:prSet/>
      <dgm:spPr/>
      <dgm:t>
        <a:bodyPr/>
        <a:lstStyle/>
        <a:p>
          <a:endParaRPr lang="en-US"/>
        </a:p>
      </dgm:t>
    </dgm:pt>
    <dgm:pt modelId="{1F69B7C3-7280-4D85-A86E-E3BBEF029756}" type="sibTrans" cxnId="{46D2DFFD-79BF-4468-BC7A-BACF2D824858}">
      <dgm:prSet/>
      <dgm:spPr/>
      <dgm:t>
        <a:bodyPr/>
        <a:lstStyle/>
        <a:p>
          <a:endParaRPr lang="en-US"/>
        </a:p>
      </dgm:t>
    </dgm:pt>
    <dgm:pt modelId="{C4C503F7-217C-4591-991B-89BE754A96D0}">
      <dgm:prSet custT="1"/>
      <dgm:spPr/>
      <dgm:t>
        <a:bodyPr/>
        <a:lstStyle/>
        <a:p>
          <a:pPr algn="ctr"/>
          <a:r>
            <a:rPr lang="en-US" sz="2000" dirty="0" smtClean="0">
              <a:solidFill>
                <a:schemeClr val="tx1"/>
              </a:solidFill>
              <a:cs typeface="Arial" charset="0"/>
            </a:rPr>
            <a:t>4.2   Nomination and Appointment  of Thesis/Dissertation Examiners</a:t>
          </a:r>
          <a:endParaRPr lang="en-US" sz="2000" dirty="0">
            <a:solidFill>
              <a:schemeClr val="tx1"/>
            </a:solidFill>
            <a:cs typeface="Arial" charset="0"/>
          </a:endParaRPr>
        </a:p>
      </dgm:t>
    </dgm:pt>
    <dgm:pt modelId="{FB8B6A07-247C-4671-A6F5-66C09B763EB0}" type="parTrans" cxnId="{8E3C38A5-4C92-494B-AE0F-963111545E2E}">
      <dgm:prSet/>
      <dgm:spPr/>
      <dgm:t>
        <a:bodyPr/>
        <a:lstStyle/>
        <a:p>
          <a:endParaRPr lang="en-US"/>
        </a:p>
      </dgm:t>
    </dgm:pt>
    <dgm:pt modelId="{8B02D934-7A4B-4CBC-A3A5-C2E5690D3FD3}" type="sibTrans" cxnId="{8E3C38A5-4C92-494B-AE0F-963111545E2E}">
      <dgm:prSet/>
      <dgm:spPr/>
      <dgm:t>
        <a:bodyPr/>
        <a:lstStyle/>
        <a:p>
          <a:endParaRPr lang="en-US"/>
        </a:p>
      </dgm:t>
    </dgm:pt>
    <dgm:pt modelId="{53C81DA4-86FD-45BA-9ABC-9C4CAFBAB0CA}">
      <dgm:prSet custT="1"/>
      <dgm:spPr/>
      <dgm:t>
        <a:bodyPr/>
        <a:lstStyle/>
        <a:p>
          <a:pPr algn="ctr"/>
          <a:r>
            <a:rPr lang="en-US" sz="2000" dirty="0" smtClean="0">
              <a:solidFill>
                <a:schemeClr val="tx1"/>
              </a:solidFill>
              <a:cs typeface="Arial" charset="0"/>
            </a:rPr>
            <a:t>4.3   R</a:t>
          </a:r>
          <a:r>
            <a:rPr lang="en-MY" sz="2000" dirty="0" err="1" smtClean="0">
              <a:solidFill>
                <a:schemeClr val="tx1"/>
              </a:solidFill>
              <a:cs typeface="Arial" charset="0"/>
            </a:rPr>
            <a:t>ecommendation</a:t>
          </a:r>
          <a:r>
            <a:rPr lang="en-MY" sz="2000" dirty="0" smtClean="0">
              <a:solidFill>
                <a:schemeClr val="tx1"/>
              </a:solidFill>
              <a:cs typeface="Arial" charset="0"/>
            </a:rPr>
            <a:t> of   Thesis/Dissertation Evaluation by Supervisor &amp; Examiners </a:t>
          </a:r>
          <a:endParaRPr lang="en-MY" sz="2000" dirty="0">
            <a:solidFill>
              <a:schemeClr val="tx1"/>
            </a:solidFill>
            <a:cs typeface="Arial" charset="0"/>
          </a:endParaRPr>
        </a:p>
      </dgm:t>
    </dgm:pt>
    <dgm:pt modelId="{9EAA8CF9-2DF0-4917-A1BC-0E897ABCEAC4}" type="parTrans" cxnId="{52AC95D0-DD1C-43EB-9ED8-B65094FC7B39}">
      <dgm:prSet/>
      <dgm:spPr/>
      <dgm:t>
        <a:bodyPr/>
        <a:lstStyle/>
        <a:p>
          <a:endParaRPr lang="en-US"/>
        </a:p>
      </dgm:t>
    </dgm:pt>
    <dgm:pt modelId="{35ADCF67-0DBB-4B87-8F8B-276CC8822E05}" type="sibTrans" cxnId="{52AC95D0-DD1C-43EB-9ED8-B65094FC7B39}">
      <dgm:prSet/>
      <dgm:spPr/>
      <dgm:t>
        <a:bodyPr/>
        <a:lstStyle/>
        <a:p>
          <a:endParaRPr lang="en-US"/>
        </a:p>
      </dgm:t>
    </dgm:pt>
    <dgm:pt modelId="{782871F8-74A6-499E-9F92-FB8F84AD5102}">
      <dgm:prSet custT="1"/>
      <dgm:spPr/>
      <dgm:t>
        <a:bodyPr/>
        <a:lstStyle/>
        <a:p>
          <a:pPr algn="ctr"/>
          <a:r>
            <a:rPr lang="en-US" sz="2000" dirty="0" smtClean="0">
              <a:solidFill>
                <a:schemeClr val="tx1"/>
              </a:solidFill>
              <a:cs typeface="Arial" charset="0"/>
            </a:rPr>
            <a:t>4.4   Thesis/Dissertation Examination / Viva voce</a:t>
          </a:r>
          <a:endParaRPr lang="en-US" sz="2000" dirty="0">
            <a:solidFill>
              <a:schemeClr val="tx1"/>
            </a:solidFill>
            <a:cs typeface="Arial" charset="0"/>
          </a:endParaRPr>
        </a:p>
      </dgm:t>
    </dgm:pt>
    <dgm:pt modelId="{8F9F741F-6738-47CE-BBD1-66A9A15F990F}" type="parTrans" cxnId="{D179D64E-FBDC-4659-B2E0-A836D132A3E0}">
      <dgm:prSet/>
      <dgm:spPr/>
      <dgm:t>
        <a:bodyPr/>
        <a:lstStyle/>
        <a:p>
          <a:endParaRPr lang="en-US"/>
        </a:p>
      </dgm:t>
    </dgm:pt>
    <dgm:pt modelId="{A65C6ADC-415D-4C18-930F-8DFBB0867105}" type="sibTrans" cxnId="{D179D64E-FBDC-4659-B2E0-A836D132A3E0}">
      <dgm:prSet/>
      <dgm:spPr/>
      <dgm:t>
        <a:bodyPr/>
        <a:lstStyle/>
        <a:p>
          <a:endParaRPr lang="en-US"/>
        </a:p>
      </dgm:t>
    </dgm:pt>
    <dgm:pt modelId="{5845E627-1ED7-438F-9FB3-985983D90688}">
      <dgm:prSet custT="1"/>
      <dgm:spPr/>
      <dgm:t>
        <a:bodyPr/>
        <a:lstStyle/>
        <a:p>
          <a:pPr algn="ctr"/>
          <a:r>
            <a:rPr lang="en-US" sz="2000" dirty="0" smtClean="0">
              <a:solidFill>
                <a:schemeClr val="tx1"/>
              </a:solidFill>
              <a:cs typeface="Arial" charset="0"/>
            </a:rPr>
            <a:t>4.5  Graduation</a:t>
          </a:r>
          <a:endParaRPr lang="en-US" sz="2000" dirty="0">
            <a:solidFill>
              <a:schemeClr val="tx1"/>
            </a:solidFill>
            <a:cs typeface="Arial" charset="0"/>
          </a:endParaRPr>
        </a:p>
      </dgm:t>
    </dgm:pt>
    <dgm:pt modelId="{EF9EA8AB-CE0C-457B-A96B-0CF6EB694EF6}" type="parTrans" cxnId="{41FC8E9C-7DE9-4949-BBC2-8CD6F7084B4D}">
      <dgm:prSet/>
      <dgm:spPr/>
      <dgm:t>
        <a:bodyPr/>
        <a:lstStyle/>
        <a:p>
          <a:endParaRPr lang="en-US"/>
        </a:p>
      </dgm:t>
    </dgm:pt>
    <dgm:pt modelId="{1CAA4C83-84B0-44CB-8A22-4DA38BAF0196}" type="sibTrans" cxnId="{41FC8E9C-7DE9-4949-BBC2-8CD6F7084B4D}">
      <dgm:prSet/>
      <dgm:spPr/>
      <dgm:t>
        <a:bodyPr/>
        <a:lstStyle/>
        <a:p>
          <a:endParaRPr lang="en-US"/>
        </a:p>
      </dgm:t>
    </dgm:pt>
    <dgm:pt modelId="{9420B62E-3628-4868-939D-F1B111C5E345}" type="pres">
      <dgm:prSet presAssocID="{C0BE47DE-5806-40D0-B323-CA553B3B0511}" presName="Name0" presStyleCnt="0">
        <dgm:presLayoutVars>
          <dgm:chMax val="7"/>
          <dgm:chPref val="5"/>
          <dgm:dir/>
          <dgm:animOne val="branch"/>
          <dgm:animLvl val="lvl"/>
        </dgm:presLayoutVars>
      </dgm:prSet>
      <dgm:spPr/>
      <dgm:t>
        <a:bodyPr/>
        <a:lstStyle/>
        <a:p>
          <a:endParaRPr lang="en-MY"/>
        </a:p>
      </dgm:t>
    </dgm:pt>
    <dgm:pt modelId="{1DCAE52E-96F0-4376-ABCD-405746C0A33D}" type="pres">
      <dgm:prSet presAssocID="{DCE592C9-0730-452B-A67C-54083EF976DC}" presName="ChildAccent4" presStyleCnt="0"/>
      <dgm:spPr/>
    </dgm:pt>
    <dgm:pt modelId="{3D8AD83D-899E-4017-AC1B-71564963EBE7}" type="pres">
      <dgm:prSet presAssocID="{DCE592C9-0730-452B-A67C-54083EF976DC}" presName="ChildAccent" presStyleLbl="alignImgPlace1" presStyleIdx="0" presStyleCnt="4" custScaleX="224173" custLinFactNeighborX="22463"/>
      <dgm:spPr/>
      <dgm:t>
        <a:bodyPr/>
        <a:lstStyle/>
        <a:p>
          <a:endParaRPr lang="en-MY"/>
        </a:p>
      </dgm:t>
    </dgm:pt>
    <dgm:pt modelId="{05DF1772-ECB6-4067-B1EE-F90E7CB9CAE1}" type="pres">
      <dgm:prSet presAssocID="{DCE592C9-0730-452B-A67C-54083EF976DC}" presName="Child4" presStyleLbl="revTx" presStyleIdx="0" presStyleCnt="0">
        <dgm:presLayoutVars>
          <dgm:chMax val="0"/>
          <dgm:chPref val="0"/>
          <dgm:bulletEnabled val="1"/>
        </dgm:presLayoutVars>
      </dgm:prSet>
      <dgm:spPr/>
      <dgm:t>
        <a:bodyPr/>
        <a:lstStyle/>
        <a:p>
          <a:endParaRPr lang="en-MY"/>
        </a:p>
      </dgm:t>
    </dgm:pt>
    <dgm:pt modelId="{85A8DC67-5A3A-40B8-AF9E-73FC208D1E26}" type="pres">
      <dgm:prSet presAssocID="{DCE592C9-0730-452B-A67C-54083EF976DC}" presName="Parent4" presStyleLbl="node1" presStyleIdx="0" presStyleCnt="4" custScaleX="224173" custLinFactNeighborX="22463">
        <dgm:presLayoutVars>
          <dgm:chMax val="2"/>
          <dgm:chPref val="1"/>
          <dgm:bulletEnabled val="1"/>
        </dgm:presLayoutVars>
      </dgm:prSet>
      <dgm:spPr/>
      <dgm:t>
        <a:bodyPr/>
        <a:lstStyle/>
        <a:p>
          <a:endParaRPr lang="en-MY"/>
        </a:p>
      </dgm:t>
    </dgm:pt>
    <dgm:pt modelId="{4CAA0B3A-B4F5-48EA-B3AB-8D22FB782A5D}" type="pres">
      <dgm:prSet presAssocID="{A7FAAC0D-211D-447D-A9FF-2232E1A33CB3}" presName="ChildAccent3" presStyleCnt="0"/>
      <dgm:spPr/>
    </dgm:pt>
    <dgm:pt modelId="{C2CF379A-E9D2-4D9E-AAD6-39CD9971089D}" type="pres">
      <dgm:prSet presAssocID="{A7FAAC0D-211D-447D-A9FF-2232E1A33CB3}" presName="ChildAccent" presStyleLbl="alignImgPlace1" presStyleIdx="1" presStyleCnt="4" custScaleX="98369" custLinFactNeighborX="-17594"/>
      <dgm:spPr/>
      <dgm:t>
        <a:bodyPr/>
        <a:lstStyle/>
        <a:p>
          <a:endParaRPr lang="en-MY"/>
        </a:p>
      </dgm:t>
    </dgm:pt>
    <dgm:pt modelId="{9DD6810D-6A53-4A36-80D2-BE07B7A0C2D7}" type="pres">
      <dgm:prSet presAssocID="{A7FAAC0D-211D-447D-A9FF-2232E1A33CB3}" presName="Child3" presStyleLbl="revTx" presStyleIdx="0" presStyleCnt="0">
        <dgm:presLayoutVars>
          <dgm:chMax val="0"/>
          <dgm:chPref val="0"/>
          <dgm:bulletEnabled val="1"/>
        </dgm:presLayoutVars>
      </dgm:prSet>
      <dgm:spPr/>
      <dgm:t>
        <a:bodyPr/>
        <a:lstStyle/>
        <a:p>
          <a:endParaRPr lang="en-MY"/>
        </a:p>
      </dgm:t>
    </dgm:pt>
    <dgm:pt modelId="{30720828-0A97-4435-8AF6-1E1870F7590E}" type="pres">
      <dgm:prSet presAssocID="{A7FAAC0D-211D-447D-A9FF-2232E1A33CB3}" presName="Parent3" presStyleLbl="node1" presStyleIdx="1" presStyleCnt="4" custScaleX="98369" custLinFactNeighborX="-17594">
        <dgm:presLayoutVars>
          <dgm:chMax val="2"/>
          <dgm:chPref val="1"/>
          <dgm:bulletEnabled val="1"/>
        </dgm:presLayoutVars>
      </dgm:prSet>
      <dgm:spPr/>
      <dgm:t>
        <a:bodyPr/>
        <a:lstStyle/>
        <a:p>
          <a:endParaRPr lang="en-MY"/>
        </a:p>
      </dgm:t>
    </dgm:pt>
    <dgm:pt modelId="{CD05EEFA-D3FA-4934-A1F6-5FDD3CA6A982}" type="pres">
      <dgm:prSet presAssocID="{08F6432D-059E-4D6D-9127-EC65AF48BFE3}" presName="ChildAccent2" presStyleCnt="0"/>
      <dgm:spPr/>
    </dgm:pt>
    <dgm:pt modelId="{D1D34A22-F7BF-497D-83C0-5EF7DD78ADFE}" type="pres">
      <dgm:prSet presAssocID="{08F6432D-059E-4D6D-9127-EC65AF48BFE3}" presName="ChildAccent" presStyleLbl="alignImgPlace1" presStyleIdx="2" presStyleCnt="4" custLinFactNeighborX="-17730"/>
      <dgm:spPr/>
      <dgm:t>
        <a:bodyPr/>
        <a:lstStyle/>
        <a:p>
          <a:endParaRPr lang="en-MY"/>
        </a:p>
      </dgm:t>
    </dgm:pt>
    <dgm:pt modelId="{23D5EBB8-9230-4125-964B-C09534302C98}" type="pres">
      <dgm:prSet presAssocID="{08F6432D-059E-4D6D-9127-EC65AF48BFE3}" presName="Child2" presStyleLbl="revTx" presStyleIdx="0" presStyleCnt="0">
        <dgm:presLayoutVars>
          <dgm:chMax val="0"/>
          <dgm:chPref val="0"/>
          <dgm:bulletEnabled val="1"/>
        </dgm:presLayoutVars>
      </dgm:prSet>
      <dgm:spPr/>
      <dgm:t>
        <a:bodyPr/>
        <a:lstStyle/>
        <a:p>
          <a:endParaRPr lang="en-MY"/>
        </a:p>
      </dgm:t>
    </dgm:pt>
    <dgm:pt modelId="{BDCF9B64-B7E5-4145-954E-35BA6DB552B9}" type="pres">
      <dgm:prSet presAssocID="{08F6432D-059E-4D6D-9127-EC65AF48BFE3}" presName="Parent2" presStyleLbl="node1" presStyleIdx="2" presStyleCnt="4" custLinFactNeighborX="-17730">
        <dgm:presLayoutVars>
          <dgm:chMax val="2"/>
          <dgm:chPref val="1"/>
          <dgm:bulletEnabled val="1"/>
        </dgm:presLayoutVars>
      </dgm:prSet>
      <dgm:spPr/>
      <dgm:t>
        <a:bodyPr/>
        <a:lstStyle/>
        <a:p>
          <a:endParaRPr lang="en-MY"/>
        </a:p>
      </dgm:t>
    </dgm:pt>
    <dgm:pt modelId="{C246A8CB-DC34-41F1-88E4-DB23A9608E98}" type="pres">
      <dgm:prSet presAssocID="{A6043147-B468-41CF-9A81-A95C9B8E5436}" presName="ChildAccent1" presStyleCnt="0"/>
      <dgm:spPr/>
    </dgm:pt>
    <dgm:pt modelId="{BBD76DB2-9D7C-4FB9-A236-E935F3BE333B}" type="pres">
      <dgm:prSet presAssocID="{A6043147-B468-41CF-9A81-A95C9B8E5436}" presName="ChildAccent" presStyleLbl="alignImgPlace1" presStyleIdx="3" presStyleCnt="4" custScaleX="115915" custLinFactNeighborX="-52072"/>
      <dgm:spPr/>
      <dgm:t>
        <a:bodyPr/>
        <a:lstStyle/>
        <a:p>
          <a:endParaRPr lang="en-US"/>
        </a:p>
      </dgm:t>
    </dgm:pt>
    <dgm:pt modelId="{B60CA58C-F77B-4FFD-81DB-EF8630B00A50}" type="pres">
      <dgm:prSet presAssocID="{A6043147-B468-41CF-9A81-A95C9B8E5436}" presName="Child1" presStyleLbl="revTx" presStyleIdx="0" presStyleCnt="0">
        <dgm:presLayoutVars>
          <dgm:chMax val="0"/>
          <dgm:chPref val="0"/>
          <dgm:bulletEnabled val="1"/>
        </dgm:presLayoutVars>
      </dgm:prSet>
      <dgm:spPr/>
      <dgm:t>
        <a:bodyPr/>
        <a:lstStyle/>
        <a:p>
          <a:endParaRPr lang="en-US"/>
        </a:p>
      </dgm:t>
    </dgm:pt>
    <dgm:pt modelId="{057915A3-9175-44A2-B7D1-F14851FFA20F}" type="pres">
      <dgm:prSet presAssocID="{A6043147-B468-41CF-9A81-A95C9B8E5436}" presName="Parent1" presStyleLbl="node1" presStyleIdx="3" presStyleCnt="4" custScaleX="115915" custLinFactNeighborX="-52072">
        <dgm:presLayoutVars>
          <dgm:chMax val="2"/>
          <dgm:chPref val="1"/>
          <dgm:bulletEnabled val="1"/>
        </dgm:presLayoutVars>
      </dgm:prSet>
      <dgm:spPr/>
      <dgm:t>
        <a:bodyPr/>
        <a:lstStyle/>
        <a:p>
          <a:endParaRPr lang="en-US"/>
        </a:p>
      </dgm:t>
    </dgm:pt>
  </dgm:ptLst>
  <dgm:cxnLst>
    <dgm:cxn modelId="{14F4AFA8-3221-4540-8933-24EF43A2E73E}" type="presOf" srcId="{53C81DA4-86FD-45BA-9ABC-9C4CAFBAB0CA}" destId="{05DF1772-ECB6-4067-B1EE-F90E7CB9CAE1}" srcOrd="1" destOrd="2" presId="urn:microsoft.com/office/officeart/2011/layout/InterconnectedBlockProcess"/>
    <dgm:cxn modelId="{47DC5C8E-8614-46E8-9C6C-A57E5D9F8ADA}" type="presOf" srcId="{C6CEB248-F413-49F0-BA47-F5BF57E2E363}" destId="{C2CF379A-E9D2-4D9E-AAD6-39CD9971089D}" srcOrd="0" destOrd="0" presId="urn:microsoft.com/office/officeart/2011/layout/InterconnectedBlockProcess"/>
    <dgm:cxn modelId="{49C23176-0749-4404-9C17-0E34923B2E34}" type="presOf" srcId="{C4C503F7-217C-4591-991B-89BE754A96D0}" destId="{05DF1772-ECB6-4067-B1EE-F90E7CB9CAE1}" srcOrd="1" destOrd="1" presId="urn:microsoft.com/office/officeart/2011/layout/InterconnectedBlockProcess"/>
    <dgm:cxn modelId="{44164EB1-3E13-4040-9A38-EA4BD78C2C68}" type="presOf" srcId="{782871F8-74A6-499E-9F92-FB8F84AD5102}" destId="{3D8AD83D-899E-4017-AC1B-71564963EBE7}" srcOrd="0" destOrd="3" presId="urn:microsoft.com/office/officeart/2011/layout/InterconnectedBlockProcess"/>
    <dgm:cxn modelId="{0406DE5C-9685-4365-8023-F9879E32136F}" srcId="{C0BE47DE-5806-40D0-B323-CA553B3B0511}" destId="{A7FAAC0D-211D-447D-A9FF-2232E1A33CB3}" srcOrd="2" destOrd="0" parTransId="{741928A1-09E0-4EB3-AD3C-53848FE5A170}" sibTransId="{6FB468F9-9CE1-4859-B77A-7EE1019C30A1}"/>
    <dgm:cxn modelId="{B40A5940-9203-4547-A1E0-B3D230B7AB5B}" type="presOf" srcId="{782871F8-74A6-499E-9F92-FB8F84AD5102}" destId="{05DF1772-ECB6-4067-B1EE-F90E7CB9CAE1}" srcOrd="1" destOrd="3" presId="urn:microsoft.com/office/officeart/2011/layout/InterconnectedBlockProcess"/>
    <dgm:cxn modelId="{62ADD3E0-B7F8-41BA-AC9D-F1A56052F1C5}" type="presOf" srcId="{0A649C4D-6635-443E-99AC-AB849284D81F}" destId="{D1D34A22-F7BF-497D-83C0-5EF7DD78ADFE}" srcOrd="0" destOrd="0" presId="urn:microsoft.com/office/officeart/2011/layout/InterconnectedBlockProcess"/>
    <dgm:cxn modelId="{ED721A99-F4C1-479D-B8F1-324889B3C9B1}" type="presOf" srcId="{DCE592C9-0730-452B-A67C-54083EF976DC}" destId="{85A8DC67-5A3A-40B8-AF9E-73FC208D1E26}" srcOrd="0" destOrd="0" presId="urn:microsoft.com/office/officeart/2011/layout/InterconnectedBlockProcess"/>
    <dgm:cxn modelId="{D03BF2EF-CEED-48BD-8453-261ADD896467}" type="presOf" srcId="{C4C503F7-217C-4591-991B-89BE754A96D0}" destId="{3D8AD83D-899E-4017-AC1B-71564963EBE7}" srcOrd="0" destOrd="1" presId="urn:microsoft.com/office/officeart/2011/layout/InterconnectedBlockProcess"/>
    <dgm:cxn modelId="{AF86A0C8-FD3A-4B4E-8D69-E2BF3C143518}" type="presOf" srcId="{39DC8371-0592-4C41-98DF-795B2B95CD21}" destId="{BBD76DB2-9D7C-4FB9-A236-E935F3BE333B}" srcOrd="0" destOrd="1" presId="urn:microsoft.com/office/officeart/2011/layout/InterconnectedBlockProcess"/>
    <dgm:cxn modelId="{D6A4929B-6D81-4274-9972-333A37740DD4}" srcId="{A6043147-B468-41CF-9A81-A95C9B8E5436}" destId="{3F85E398-3C60-4003-B7D3-6180A9C70F15}" srcOrd="0" destOrd="0" parTransId="{DFE5BA84-642F-456F-AD3A-F7F4142AEC96}" sibTransId="{8803FE6A-4D85-4D10-BDDE-6A4757F57B3C}"/>
    <dgm:cxn modelId="{04C1AF8A-01B6-4871-B3B6-5605ABCC6B70}" type="presOf" srcId="{39DC8371-0592-4C41-98DF-795B2B95CD21}" destId="{B60CA58C-F77B-4FFD-81DB-EF8630B00A50}" srcOrd="1" destOrd="1" presId="urn:microsoft.com/office/officeart/2011/layout/InterconnectedBlockProcess"/>
    <dgm:cxn modelId="{0E4532C2-20E8-4362-B940-B40930674212}" type="presOf" srcId="{C6CEB248-F413-49F0-BA47-F5BF57E2E363}" destId="{9DD6810D-6A53-4A36-80D2-BE07B7A0C2D7}" srcOrd="1" destOrd="0" presId="urn:microsoft.com/office/officeart/2011/layout/InterconnectedBlockProcess"/>
    <dgm:cxn modelId="{314ACE67-149E-456F-AF9E-C5E6B907D6D9}" type="presOf" srcId="{7AE860C2-EA42-469F-8A36-84E411AD6F26}" destId="{05DF1772-ECB6-4067-B1EE-F90E7CB9CAE1}" srcOrd="1" destOrd="0" presId="urn:microsoft.com/office/officeart/2011/layout/InterconnectedBlockProcess"/>
    <dgm:cxn modelId="{EFA74706-5A64-499E-AE83-73BAEFC39747}" type="presOf" srcId="{A6043147-B468-41CF-9A81-A95C9B8E5436}" destId="{057915A3-9175-44A2-B7D1-F14851FFA20F}" srcOrd="0" destOrd="0" presId="urn:microsoft.com/office/officeart/2011/layout/InterconnectedBlockProcess"/>
    <dgm:cxn modelId="{35C247CE-1B66-4048-8565-FBE9D04225D1}" type="presOf" srcId="{53C81DA4-86FD-45BA-9ABC-9C4CAFBAB0CA}" destId="{3D8AD83D-899E-4017-AC1B-71564963EBE7}" srcOrd="0" destOrd="2" presId="urn:microsoft.com/office/officeart/2011/layout/InterconnectedBlockProcess"/>
    <dgm:cxn modelId="{52AC95D0-DD1C-43EB-9ED8-B65094FC7B39}" srcId="{DCE592C9-0730-452B-A67C-54083EF976DC}" destId="{53C81DA4-86FD-45BA-9ABC-9C4CAFBAB0CA}" srcOrd="2" destOrd="0" parTransId="{9EAA8CF9-2DF0-4917-A1BC-0E897ABCEAC4}" sibTransId="{35ADCF67-0DBB-4B87-8F8B-276CC8822E05}"/>
    <dgm:cxn modelId="{C8FF75F5-AF71-4264-9D3E-6F8E375719F7}" srcId="{A7FAAC0D-211D-447D-A9FF-2232E1A33CB3}" destId="{C6CEB248-F413-49F0-BA47-F5BF57E2E363}" srcOrd="0" destOrd="0" parTransId="{06250464-34B8-46DA-B45F-6E7D4253B981}" sibTransId="{AA6AAC6D-53DA-4109-A754-704CCE196235}"/>
    <dgm:cxn modelId="{18BEB5E5-D4CF-4089-87BF-B6063E7D7583}" srcId="{C0BE47DE-5806-40D0-B323-CA553B3B0511}" destId="{DCE592C9-0730-452B-A67C-54083EF976DC}" srcOrd="3" destOrd="0" parTransId="{BA8182E9-2B86-4B98-9D3A-904C433F8EA8}" sibTransId="{32E797EA-FEEC-4A9D-88BB-8E968ECF62C9}"/>
    <dgm:cxn modelId="{437E2B62-4A31-46D6-BC6F-F92F0D65E7A6}" type="presOf" srcId="{A7FAAC0D-211D-447D-A9FF-2232E1A33CB3}" destId="{30720828-0A97-4435-8AF6-1E1870F7590E}" srcOrd="0" destOrd="0" presId="urn:microsoft.com/office/officeart/2011/layout/InterconnectedBlockProcess"/>
    <dgm:cxn modelId="{FAC517D9-837F-4E0D-A855-ECE040EF3C7B}" type="presOf" srcId="{B747E14B-7084-4C46-9545-74F9475CDB4A}" destId="{BBD76DB2-9D7C-4FB9-A236-E935F3BE333B}" srcOrd="0" destOrd="2" presId="urn:microsoft.com/office/officeart/2011/layout/InterconnectedBlockProcess"/>
    <dgm:cxn modelId="{D179D64E-FBDC-4659-B2E0-A836D132A3E0}" srcId="{DCE592C9-0730-452B-A67C-54083EF976DC}" destId="{782871F8-74A6-499E-9F92-FB8F84AD5102}" srcOrd="3" destOrd="0" parTransId="{8F9F741F-6738-47CE-BBD1-66A9A15F990F}" sibTransId="{A65C6ADC-415D-4C18-930F-8DFBB0867105}"/>
    <dgm:cxn modelId="{5D1D8EEF-77EC-4C06-909E-11DC57127694}" srcId="{C0BE47DE-5806-40D0-B323-CA553B3B0511}" destId="{08F6432D-059E-4D6D-9127-EC65AF48BFE3}" srcOrd="1" destOrd="0" parTransId="{F19172E6-F68C-459C-8ABB-959E2413AF32}" sibTransId="{C8F04E4B-69B2-4750-8EF6-5098553B9640}"/>
    <dgm:cxn modelId="{D113CF79-A292-4C58-B42A-25810E85C7CA}" type="presOf" srcId="{0A649C4D-6635-443E-99AC-AB849284D81F}" destId="{23D5EBB8-9230-4125-964B-C09534302C98}" srcOrd="1" destOrd="0" presId="urn:microsoft.com/office/officeart/2011/layout/InterconnectedBlockProcess"/>
    <dgm:cxn modelId="{7FD4FA6C-D31A-4FEC-89A7-5D2BAC28667B}" type="presOf" srcId="{C0BE47DE-5806-40D0-B323-CA553B3B0511}" destId="{9420B62E-3628-4868-939D-F1B111C5E345}" srcOrd="0" destOrd="0" presId="urn:microsoft.com/office/officeart/2011/layout/InterconnectedBlockProcess"/>
    <dgm:cxn modelId="{561B6508-6552-4C81-A485-73F62597874E}" srcId="{A6043147-B468-41CF-9A81-A95C9B8E5436}" destId="{39DC8371-0592-4C41-98DF-795B2B95CD21}" srcOrd="1" destOrd="0" parTransId="{40A5274F-17F7-4B54-AD83-8D57A304F22B}" sibTransId="{B4407867-024A-4A1F-816D-3B2B168170E7}"/>
    <dgm:cxn modelId="{46D2DFFD-79BF-4468-BC7A-BACF2D824858}" srcId="{DCE592C9-0730-452B-A67C-54083EF976DC}" destId="{7AE860C2-EA42-469F-8A36-84E411AD6F26}" srcOrd="0" destOrd="0" parTransId="{E1E2F011-B784-4DB3-95FD-19BDA475A03E}" sibTransId="{1F69B7C3-7280-4D85-A86E-E3BBEF029756}"/>
    <dgm:cxn modelId="{D59172B4-DC32-4EC1-93F3-036B3C6D4596}" srcId="{A6043147-B468-41CF-9A81-A95C9B8E5436}" destId="{B747E14B-7084-4C46-9545-74F9475CDB4A}" srcOrd="2" destOrd="0" parTransId="{D7FC10B8-0A6D-48BD-91E4-E2147E3ABC63}" sibTransId="{6CE337F7-43D7-4B6A-B36B-1098D23BC132}"/>
    <dgm:cxn modelId="{EA7511ED-85F6-469E-AE37-D048131EC9AF}" type="presOf" srcId="{5845E627-1ED7-438F-9FB3-985983D90688}" destId="{05DF1772-ECB6-4067-B1EE-F90E7CB9CAE1}" srcOrd="1" destOrd="4" presId="urn:microsoft.com/office/officeart/2011/layout/InterconnectedBlockProcess"/>
    <dgm:cxn modelId="{F9860C65-DD63-45C8-95A0-FCDBB1EF3345}" srcId="{C0BE47DE-5806-40D0-B323-CA553B3B0511}" destId="{A6043147-B468-41CF-9A81-A95C9B8E5436}" srcOrd="0" destOrd="0" parTransId="{5D85579F-AC2B-4CE5-91FD-577BC2D3FDAA}" sibTransId="{17BFD61A-81D7-409F-9D45-72F502E3AE90}"/>
    <dgm:cxn modelId="{8E3C38A5-4C92-494B-AE0F-963111545E2E}" srcId="{DCE592C9-0730-452B-A67C-54083EF976DC}" destId="{C4C503F7-217C-4591-991B-89BE754A96D0}" srcOrd="1" destOrd="0" parTransId="{FB8B6A07-247C-4671-A6F5-66C09B763EB0}" sibTransId="{8B02D934-7A4B-4CBC-A3A5-C2E5690D3FD3}"/>
    <dgm:cxn modelId="{ED26AF76-86F3-4EE2-91EC-6B9BABC03540}" type="presOf" srcId="{7AE860C2-EA42-469F-8A36-84E411AD6F26}" destId="{3D8AD83D-899E-4017-AC1B-71564963EBE7}" srcOrd="0" destOrd="0" presId="urn:microsoft.com/office/officeart/2011/layout/InterconnectedBlockProcess"/>
    <dgm:cxn modelId="{1D790973-2F97-46ED-8275-B365D882CAC8}" type="presOf" srcId="{B747E14B-7084-4C46-9545-74F9475CDB4A}" destId="{B60CA58C-F77B-4FFD-81DB-EF8630B00A50}" srcOrd="1" destOrd="2" presId="urn:microsoft.com/office/officeart/2011/layout/InterconnectedBlockProcess"/>
    <dgm:cxn modelId="{15423B9D-CEDC-4C84-BFE2-B8667A1DCB45}" type="presOf" srcId="{08F6432D-059E-4D6D-9127-EC65AF48BFE3}" destId="{BDCF9B64-B7E5-4145-954E-35BA6DB552B9}" srcOrd="0" destOrd="0" presId="urn:microsoft.com/office/officeart/2011/layout/InterconnectedBlockProcess"/>
    <dgm:cxn modelId="{012EF26F-E6E6-47D8-8758-A2BF437BCBDE}" srcId="{08F6432D-059E-4D6D-9127-EC65AF48BFE3}" destId="{0A649C4D-6635-443E-99AC-AB849284D81F}" srcOrd="0" destOrd="0" parTransId="{6080B725-0BB8-4E44-BB14-C1B4232D8576}" sibTransId="{BE1DE7BE-983C-49E1-9B2B-0197DBD08913}"/>
    <dgm:cxn modelId="{41FC8E9C-7DE9-4949-BBC2-8CD6F7084B4D}" srcId="{DCE592C9-0730-452B-A67C-54083EF976DC}" destId="{5845E627-1ED7-438F-9FB3-985983D90688}" srcOrd="4" destOrd="0" parTransId="{EF9EA8AB-CE0C-457B-A96B-0CF6EB694EF6}" sibTransId="{1CAA4C83-84B0-44CB-8A22-4DA38BAF0196}"/>
    <dgm:cxn modelId="{C80DCEE7-BF6E-4F12-B052-067580B0B012}" type="presOf" srcId="{3F85E398-3C60-4003-B7D3-6180A9C70F15}" destId="{B60CA58C-F77B-4FFD-81DB-EF8630B00A50}" srcOrd="1" destOrd="0" presId="urn:microsoft.com/office/officeart/2011/layout/InterconnectedBlockProcess"/>
    <dgm:cxn modelId="{7A1F8D29-BF3E-431C-A1A4-E051FECD5645}" type="presOf" srcId="{5845E627-1ED7-438F-9FB3-985983D90688}" destId="{3D8AD83D-899E-4017-AC1B-71564963EBE7}" srcOrd="0" destOrd="4" presId="urn:microsoft.com/office/officeart/2011/layout/InterconnectedBlockProcess"/>
    <dgm:cxn modelId="{C89C9CFB-906A-4BBF-BC50-735BB969CD76}" type="presOf" srcId="{3F85E398-3C60-4003-B7D3-6180A9C70F15}" destId="{BBD76DB2-9D7C-4FB9-A236-E935F3BE333B}" srcOrd="0" destOrd="0" presId="urn:microsoft.com/office/officeart/2011/layout/InterconnectedBlockProcess"/>
    <dgm:cxn modelId="{EEB01C1E-A34F-4269-B211-93E91C47D804}" type="presParOf" srcId="{9420B62E-3628-4868-939D-F1B111C5E345}" destId="{1DCAE52E-96F0-4376-ABCD-405746C0A33D}" srcOrd="0" destOrd="0" presId="urn:microsoft.com/office/officeart/2011/layout/InterconnectedBlockProcess"/>
    <dgm:cxn modelId="{B7FFB200-CAEB-4C70-8B18-0A482C72596B}" type="presParOf" srcId="{1DCAE52E-96F0-4376-ABCD-405746C0A33D}" destId="{3D8AD83D-899E-4017-AC1B-71564963EBE7}" srcOrd="0" destOrd="0" presId="urn:microsoft.com/office/officeart/2011/layout/InterconnectedBlockProcess"/>
    <dgm:cxn modelId="{4334BA9E-D33E-40BD-931C-9EB21DADDC3C}" type="presParOf" srcId="{9420B62E-3628-4868-939D-F1B111C5E345}" destId="{05DF1772-ECB6-4067-B1EE-F90E7CB9CAE1}" srcOrd="1" destOrd="0" presId="urn:microsoft.com/office/officeart/2011/layout/InterconnectedBlockProcess"/>
    <dgm:cxn modelId="{7C7A001E-796E-4321-8FC8-917B75342B35}" type="presParOf" srcId="{9420B62E-3628-4868-939D-F1B111C5E345}" destId="{85A8DC67-5A3A-40B8-AF9E-73FC208D1E26}" srcOrd="2" destOrd="0" presId="urn:microsoft.com/office/officeart/2011/layout/InterconnectedBlockProcess"/>
    <dgm:cxn modelId="{FD35F7FC-9FAF-406D-AF58-003BE4E93342}" type="presParOf" srcId="{9420B62E-3628-4868-939D-F1B111C5E345}" destId="{4CAA0B3A-B4F5-48EA-B3AB-8D22FB782A5D}" srcOrd="3" destOrd="0" presId="urn:microsoft.com/office/officeart/2011/layout/InterconnectedBlockProcess"/>
    <dgm:cxn modelId="{B303B66F-445D-4B15-B0CC-B5E6EE66F85B}" type="presParOf" srcId="{4CAA0B3A-B4F5-48EA-B3AB-8D22FB782A5D}" destId="{C2CF379A-E9D2-4D9E-AAD6-39CD9971089D}" srcOrd="0" destOrd="0" presId="urn:microsoft.com/office/officeart/2011/layout/InterconnectedBlockProcess"/>
    <dgm:cxn modelId="{FE005C89-DC59-4CF7-986D-8E6AB181AC25}" type="presParOf" srcId="{9420B62E-3628-4868-939D-F1B111C5E345}" destId="{9DD6810D-6A53-4A36-80D2-BE07B7A0C2D7}" srcOrd="4" destOrd="0" presId="urn:microsoft.com/office/officeart/2011/layout/InterconnectedBlockProcess"/>
    <dgm:cxn modelId="{14A4B33B-5D85-45CD-89E6-17B27A2540FD}" type="presParOf" srcId="{9420B62E-3628-4868-939D-F1B111C5E345}" destId="{30720828-0A97-4435-8AF6-1E1870F7590E}" srcOrd="5" destOrd="0" presId="urn:microsoft.com/office/officeart/2011/layout/InterconnectedBlockProcess"/>
    <dgm:cxn modelId="{0375707F-072A-4D01-8DC4-32EAB8970A8C}" type="presParOf" srcId="{9420B62E-3628-4868-939D-F1B111C5E345}" destId="{CD05EEFA-D3FA-4934-A1F6-5FDD3CA6A982}" srcOrd="6" destOrd="0" presId="urn:microsoft.com/office/officeart/2011/layout/InterconnectedBlockProcess"/>
    <dgm:cxn modelId="{57C44693-71E2-4E7B-9589-B85D696B1441}" type="presParOf" srcId="{CD05EEFA-D3FA-4934-A1F6-5FDD3CA6A982}" destId="{D1D34A22-F7BF-497D-83C0-5EF7DD78ADFE}" srcOrd="0" destOrd="0" presId="urn:microsoft.com/office/officeart/2011/layout/InterconnectedBlockProcess"/>
    <dgm:cxn modelId="{2CE2B778-42E2-4831-A180-61DAF890415C}" type="presParOf" srcId="{9420B62E-3628-4868-939D-F1B111C5E345}" destId="{23D5EBB8-9230-4125-964B-C09534302C98}" srcOrd="7" destOrd="0" presId="urn:microsoft.com/office/officeart/2011/layout/InterconnectedBlockProcess"/>
    <dgm:cxn modelId="{2C3AE2EE-4C1C-4BE0-97A6-C3E9463DE592}" type="presParOf" srcId="{9420B62E-3628-4868-939D-F1B111C5E345}" destId="{BDCF9B64-B7E5-4145-954E-35BA6DB552B9}" srcOrd="8" destOrd="0" presId="urn:microsoft.com/office/officeart/2011/layout/InterconnectedBlockProcess"/>
    <dgm:cxn modelId="{B7E0741E-9B7E-4639-A26D-C2BF4E51F4B4}" type="presParOf" srcId="{9420B62E-3628-4868-939D-F1B111C5E345}" destId="{C246A8CB-DC34-41F1-88E4-DB23A9608E98}" srcOrd="9" destOrd="0" presId="urn:microsoft.com/office/officeart/2011/layout/InterconnectedBlockProcess"/>
    <dgm:cxn modelId="{75F4F2D0-10AF-4914-8EB7-176DC6FDBE8A}" type="presParOf" srcId="{C246A8CB-DC34-41F1-88E4-DB23A9608E98}" destId="{BBD76DB2-9D7C-4FB9-A236-E935F3BE333B}" srcOrd="0" destOrd="0" presId="urn:microsoft.com/office/officeart/2011/layout/InterconnectedBlockProcess"/>
    <dgm:cxn modelId="{15F042D9-463D-403B-ACCB-1303A3948E43}" type="presParOf" srcId="{9420B62E-3628-4868-939D-F1B111C5E345}" destId="{B60CA58C-F77B-4FFD-81DB-EF8630B00A50}" srcOrd="10" destOrd="0" presId="urn:microsoft.com/office/officeart/2011/layout/InterconnectedBlockProcess"/>
    <dgm:cxn modelId="{61B1C8AC-CAFF-4279-BC58-4539E5719DA0}" type="presParOf" srcId="{9420B62E-3628-4868-939D-F1B111C5E345}" destId="{057915A3-9175-44A2-B7D1-F14851FFA20F}"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D83D-899E-4017-AC1B-71564963EBE7}">
      <dsp:nvSpPr>
        <dsp:cNvPr id="0" name=""/>
        <dsp:cNvSpPr/>
      </dsp:nvSpPr>
      <dsp:spPr>
        <a:xfrm>
          <a:off x="4812570" y="926426"/>
          <a:ext cx="3738125" cy="3970117"/>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lvl="0" algn="ctr" defTabSz="889000">
            <a:lnSpc>
              <a:spcPct val="90000"/>
            </a:lnSpc>
            <a:spcBef>
              <a:spcPct val="0"/>
            </a:spcBef>
            <a:spcAft>
              <a:spcPct val="35000"/>
            </a:spcAft>
          </a:pPr>
          <a:r>
            <a:rPr lang="en-US" sz="2000" kern="1200" dirty="0" smtClean="0">
              <a:solidFill>
                <a:schemeClr val="tx1"/>
              </a:solidFill>
              <a:cs typeface="Arial" charset="0"/>
            </a:rPr>
            <a:t>4.1   Thesis / Dissertation Submission</a:t>
          </a:r>
          <a:endParaRPr lang="en-US" sz="2000" kern="1200" dirty="0"/>
        </a:p>
        <a:p>
          <a:pPr lvl="0" algn="ctr" defTabSz="889000">
            <a:lnSpc>
              <a:spcPct val="90000"/>
            </a:lnSpc>
            <a:spcBef>
              <a:spcPct val="0"/>
            </a:spcBef>
            <a:spcAft>
              <a:spcPct val="35000"/>
            </a:spcAft>
          </a:pPr>
          <a:r>
            <a:rPr lang="en-US" sz="2000" kern="1200" dirty="0" smtClean="0">
              <a:solidFill>
                <a:schemeClr val="tx1"/>
              </a:solidFill>
              <a:cs typeface="Arial" charset="0"/>
            </a:rPr>
            <a:t>4.2   Nomination and Appointment  of Thesis/Dissertation Examiners</a:t>
          </a:r>
          <a:endParaRPr lang="en-US" sz="2000" kern="1200" dirty="0">
            <a:solidFill>
              <a:schemeClr val="tx1"/>
            </a:solidFill>
            <a:cs typeface="Arial" charset="0"/>
          </a:endParaRPr>
        </a:p>
        <a:p>
          <a:pPr lvl="0" algn="ctr" defTabSz="889000">
            <a:lnSpc>
              <a:spcPct val="90000"/>
            </a:lnSpc>
            <a:spcBef>
              <a:spcPct val="0"/>
            </a:spcBef>
            <a:spcAft>
              <a:spcPct val="35000"/>
            </a:spcAft>
          </a:pPr>
          <a:r>
            <a:rPr lang="en-US" sz="2000" kern="1200" dirty="0" smtClean="0">
              <a:solidFill>
                <a:schemeClr val="tx1"/>
              </a:solidFill>
              <a:cs typeface="Arial" charset="0"/>
            </a:rPr>
            <a:t>4.3   R</a:t>
          </a:r>
          <a:r>
            <a:rPr lang="en-MY" sz="2000" kern="1200" dirty="0" err="1" smtClean="0">
              <a:solidFill>
                <a:schemeClr val="tx1"/>
              </a:solidFill>
              <a:cs typeface="Arial" charset="0"/>
            </a:rPr>
            <a:t>ecommendation</a:t>
          </a:r>
          <a:r>
            <a:rPr lang="en-MY" sz="2000" kern="1200" dirty="0" smtClean="0">
              <a:solidFill>
                <a:schemeClr val="tx1"/>
              </a:solidFill>
              <a:cs typeface="Arial" charset="0"/>
            </a:rPr>
            <a:t> of   Thesis/Dissertation Evaluation by Supervisor &amp; Examiners </a:t>
          </a:r>
          <a:endParaRPr lang="en-MY" sz="2000" kern="1200" dirty="0">
            <a:solidFill>
              <a:schemeClr val="tx1"/>
            </a:solidFill>
            <a:cs typeface="Arial" charset="0"/>
          </a:endParaRPr>
        </a:p>
        <a:p>
          <a:pPr lvl="0" algn="ctr" defTabSz="889000">
            <a:lnSpc>
              <a:spcPct val="90000"/>
            </a:lnSpc>
            <a:spcBef>
              <a:spcPct val="0"/>
            </a:spcBef>
            <a:spcAft>
              <a:spcPct val="35000"/>
            </a:spcAft>
          </a:pPr>
          <a:r>
            <a:rPr lang="en-US" sz="2000" kern="1200" dirty="0" smtClean="0">
              <a:solidFill>
                <a:schemeClr val="tx1"/>
              </a:solidFill>
              <a:cs typeface="Arial" charset="0"/>
            </a:rPr>
            <a:t>4.4   Thesis/Dissertation Examination / Viva voce</a:t>
          </a:r>
          <a:endParaRPr lang="en-US" sz="2000" kern="1200" dirty="0">
            <a:solidFill>
              <a:schemeClr val="tx1"/>
            </a:solidFill>
            <a:cs typeface="Arial" charset="0"/>
          </a:endParaRPr>
        </a:p>
        <a:p>
          <a:pPr lvl="0" algn="ctr" defTabSz="889000">
            <a:lnSpc>
              <a:spcPct val="90000"/>
            </a:lnSpc>
            <a:spcBef>
              <a:spcPct val="0"/>
            </a:spcBef>
            <a:spcAft>
              <a:spcPct val="35000"/>
            </a:spcAft>
          </a:pPr>
          <a:r>
            <a:rPr lang="en-US" sz="2000" kern="1200" dirty="0" smtClean="0">
              <a:solidFill>
                <a:schemeClr val="tx1"/>
              </a:solidFill>
              <a:cs typeface="Arial" charset="0"/>
            </a:rPr>
            <a:t>4.5  Graduation</a:t>
          </a:r>
          <a:endParaRPr lang="en-US" sz="2000" kern="1200" dirty="0">
            <a:solidFill>
              <a:schemeClr val="tx1"/>
            </a:solidFill>
            <a:cs typeface="Arial" charset="0"/>
          </a:endParaRPr>
        </a:p>
      </dsp:txBody>
      <dsp:txXfrm>
        <a:off x="5286565" y="926426"/>
        <a:ext cx="3264130" cy="3970117"/>
      </dsp:txXfrm>
    </dsp:sp>
    <dsp:sp modelId="{85A8DC67-5A3A-40B8-AF9E-73FC208D1E26}">
      <dsp:nvSpPr>
        <dsp:cNvPr id="0" name=""/>
        <dsp:cNvSpPr/>
      </dsp:nvSpPr>
      <dsp:spPr>
        <a:xfrm>
          <a:off x="4812570" y="0"/>
          <a:ext cx="3738125" cy="9264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1155700">
            <a:lnSpc>
              <a:spcPct val="90000"/>
            </a:lnSpc>
            <a:spcBef>
              <a:spcPct val="0"/>
            </a:spcBef>
            <a:spcAft>
              <a:spcPct val="35000"/>
            </a:spcAft>
          </a:pPr>
          <a:r>
            <a:rPr lang="en-US" sz="2600" kern="1200" dirty="0" smtClean="0"/>
            <a:t>Stage 4</a:t>
          </a:r>
          <a:endParaRPr lang="en-US" sz="2600" kern="1200" dirty="0"/>
        </a:p>
      </dsp:txBody>
      <dsp:txXfrm>
        <a:off x="4812570" y="0"/>
        <a:ext cx="3738125" cy="926426"/>
      </dsp:txXfrm>
    </dsp:sp>
    <dsp:sp modelId="{C2CF379A-E9D2-4D9E-AAD6-39CD9971089D}">
      <dsp:nvSpPr>
        <dsp:cNvPr id="0" name=""/>
        <dsp:cNvSpPr/>
      </dsp:nvSpPr>
      <dsp:spPr>
        <a:xfrm>
          <a:off x="3544258" y="926426"/>
          <a:ext cx="1640320" cy="3705704"/>
        </a:xfrm>
        <a:prstGeom prst="wedgeRectCallout">
          <a:avLst>
            <a:gd name="adj1" fmla="val 62500"/>
            <a:gd name="adj2" fmla="val 20830"/>
          </a:avLst>
        </a:prstGeom>
        <a:solidFill>
          <a:schemeClr val="accent1">
            <a:tint val="50000"/>
            <a:hueOff val="-4363171"/>
            <a:satOff val="-234"/>
            <a:lumOff val="37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lvl="0" algn="ctr" defTabSz="889000">
            <a:lnSpc>
              <a:spcPct val="90000"/>
            </a:lnSpc>
            <a:spcBef>
              <a:spcPct val="0"/>
            </a:spcBef>
            <a:spcAft>
              <a:spcPct val="35000"/>
            </a:spcAft>
          </a:pPr>
          <a:r>
            <a:rPr lang="en-US" sz="2000" kern="1200" dirty="0" smtClean="0">
              <a:solidFill>
                <a:schemeClr val="tx1"/>
              </a:solidFill>
              <a:cs typeface="Arial" charset="0"/>
            </a:rPr>
            <a:t>3.1  Thesis / Dissertation report writing</a:t>
          </a:r>
          <a:endParaRPr lang="en-US" sz="2000" kern="1200" dirty="0"/>
        </a:p>
      </dsp:txBody>
      <dsp:txXfrm>
        <a:off x="3752250" y="926426"/>
        <a:ext cx="1432328" cy="3705704"/>
      </dsp:txXfrm>
    </dsp:sp>
    <dsp:sp modelId="{30720828-0A97-4435-8AF6-1E1870F7590E}">
      <dsp:nvSpPr>
        <dsp:cNvPr id="0" name=""/>
        <dsp:cNvSpPr/>
      </dsp:nvSpPr>
      <dsp:spPr>
        <a:xfrm>
          <a:off x="3544258" y="134654"/>
          <a:ext cx="1640320" cy="7942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1155700">
            <a:lnSpc>
              <a:spcPct val="90000"/>
            </a:lnSpc>
            <a:spcBef>
              <a:spcPct val="0"/>
            </a:spcBef>
            <a:spcAft>
              <a:spcPct val="35000"/>
            </a:spcAft>
          </a:pPr>
          <a:r>
            <a:rPr lang="en-US" sz="2600" kern="1200" dirty="0" smtClean="0"/>
            <a:t>Stage 3</a:t>
          </a:r>
          <a:endParaRPr lang="en-US" sz="2600" kern="1200" dirty="0"/>
        </a:p>
      </dsp:txBody>
      <dsp:txXfrm>
        <a:off x="3544258" y="134654"/>
        <a:ext cx="1640320" cy="794219"/>
      </dsp:txXfrm>
    </dsp:sp>
    <dsp:sp modelId="{D1D34A22-F7BF-497D-83C0-5EF7DD78ADFE}">
      <dsp:nvSpPr>
        <dsp:cNvPr id="0" name=""/>
        <dsp:cNvSpPr/>
      </dsp:nvSpPr>
      <dsp:spPr>
        <a:xfrm>
          <a:off x="1860873" y="926426"/>
          <a:ext cx="1667518" cy="3440801"/>
        </a:xfrm>
        <a:prstGeom prst="wedgeRectCallout">
          <a:avLst>
            <a:gd name="adj1" fmla="val 62500"/>
            <a:gd name="adj2" fmla="val 20830"/>
          </a:avLst>
        </a:prstGeom>
        <a:solidFill>
          <a:schemeClr val="accent1">
            <a:tint val="50000"/>
            <a:hueOff val="-8726342"/>
            <a:satOff val="-469"/>
            <a:lumOff val="7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lvl="0" algn="ctr" defTabSz="889000">
            <a:lnSpc>
              <a:spcPct val="90000"/>
            </a:lnSpc>
            <a:spcBef>
              <a:spcPct val="0"/>
            </a:spcBef>
            <a:spcAft>
              <a:spcPct val="35000"/>
            </a:spcAft>
          </a:pPr>
          <a:r>
            <a:rPr lang="en-US" sz="2000" kern="1200" dirty="0" smtClean="0">
              <a:solidFill>
                <a:schemeClr val="tx1"/>
              </a:solidFill>
              <a:cs typeface="Arial" charset="0"/>
            </a:rPr>
            <a:t>2.1  Research / Data Collection</a:t>
          </a:r>
          <a:endParaRPr lang="en-US" sz="2000" kern="1200" dirty="0"/>
        </a:p>
      </dsp:txBody>
      <dsp:txXfrm>
        <a:off x="2072314" y="926426"/>
        <a:ext cx="1456076" cy="3440801"/>
      </dsp:txXfrm>
    </dsp:sp>
    <dsp:sp modelId="{BDCF9B64-B7E5-4145-954E-35BA6DB552B9}">
      <dsp:nvSpPr>
        <dsp:cNvPr id="0" name=""/>
        <dsp:cNvSpPr/>
      </dsp:nvSpPr>
      <dsp:spPr>
        <a:xfrm>
          <a:off x="1860873" y="264903"/>
          <a:ext cx="1667518" cy="6615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1155700">
            <a:lnSpc>
              <a:spcPct val="90000"/>
            </a:lnSpc>
            <a:spcBef>
              <a:spcPct val="0"/>
            </a:spcBef>
            <a:spcAft>
              <a:spcPct val="35000"/>
            </a:spcAft>
          </a:pPr>
          <a:r>
            <a:rPr lang="en-US" sz="2600" kern="1200" dirty="0" smtClean="0"/>
            <a:t>Stage 2</a:t>
          </a:r>
          <a:endParaRPr lang="en-US" sz="2600" kern="1200" dirty="0"/>
        </a:p>
      </dsp:txBody>
      <dsp:txXfrm>
        <a:off x="1860873" y="264903"/>
        <a:ext cx="1667518" cy="661523"/>
      </dsp:txXfrm>
    </dsp:sp>
    <dsp:sp modelId="{BBD76DB2-9D7C-4FB9-A236-E935F3BE333B}">
      <dsp:nvSpPr>
        <dsp:cNvPr id="0" name=""/>
        <dsp:cNvSpPr/>
      </dsp:nvSpPr>
      <dsp:spPr>
        <a:xfrm>
          <a:off x="0" y="926426"/>
          <a:ext cx="1932903" cy="3175898"/>
        </a:xfrm>
        <a:prstGeom prst="wedgeRectCallout">
          <a:avLst>
            <a:gd name="adj1" fmla="val 62500"/>
            <a:gd name="adj2" fmla="val 2083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lvl="0" algn="ctr" defTabSz="889000">
            <a:lnSpc>
              <a:spcPct val="90000"/>
            </a:lnSpc>
            <a:spcBef>
              <a:spcPct val="0"/>
            </a:spcBef>
            <a:spcAft>
              <a:spcPct val="35000"/>
            </a:spcAft>
          </a:pPr>
          <a:r>
            <a:rPr lang="en-US" sz="2000" kern="1200" dirty="0" smtClean="0">
              <a:solidFill>
                <a:schemeClr val="tx1"/>
              </a:solidFill>
              <a:cs typeface="Arial" charset="0"/>
            </a:rPr>
            <a:t>1.1  Appointment of Supervisor</a:t>
          </a:r>
          <a:endParaRPr lang="en-US" sz="2000" kern="1200" dirty="0"/>
        </a:p>
        <a:p>
          <a:pPr lvl="0" algn="ctr" defTabSz="889000">
            <a:lnSpc>
              <a:spcPct val="90000"/>
            </a:lnSpc>
            <a:spcBef>
              <a:spcPct val="0"/>
            </a:spcBef>
            <a:spcAft>
              <a:spcPct val="35000"/>
            </a:spcAft>
          </a:pPr>
          <a:r>
            <a:rPr lang="en-US" sz="2000" kern="1200" dirty="0" smtClean="0">
              <a:solidFill>
                <a:schemeClr val="tx1"/>
              </a:solidFill>
              <a:cs typeface="Arial" charset="0"/>
            </a:rPr>
            <a:t>1.2  Preparation of Research Proposal</a:t>
          </a:r>
          <a:endParaRPr lang="en-US" sz="2000" kern="1200" dirty="0">
            <a:solidFill>
              <a:schemeClr val="tx1"/>
            </a:solidFill>
            <a:cs typeface="Arial" charset="0"/>
          </a:endParaRPr>
        </a:p>
        <a:p>
          <a:pPr lvl="0" algn="ctr" defTabSz="889000">
            <a:lnSpc>
              <a:spcPct val="90000"/>
            </a:lnSpc>
            <a:spcBef>
              <a:spcPct val="0"/>
            </a:spcBef>
            <a:spcAft>
              <a:spcPct val="35000"/>
            </a:spcAft>
          </a:pPr>
          <a:r>
            <a:rPr lang="en-US" sz="2000" kern="1200" dirty="0" smtClean="0">
              <a:solidFill>
                <a:schemeClr val="tx1"/>
              </a:solidFill>
              <a:cs typeface="Arial" charset="0"/>
            </a:rPr>
            <a:t>1.3 Proposal Defense</a:t>
          </a:r>
          <a:endParaRPr lang="en-US" sz="2000" kern="1200" dirty="0">
            <a:solidFill>
              <a:schemeClr val="tx1"/>
            </a:solidFill>
            <a:cs typeface="Arial" charset="0"/>
          </a:endParaRPr>
        </a:p>
      </dsp:txBody>
      <dsp:txXfrm>
        <a:off x="245092" y="926426"/>
        <a:ext cx="1687811" cy="3175898"/>
      </dsp:txXfrm>
    </dsp:sp>
    <dsp:sp modelId="{057915A3-9175-44A2-B7D1-F14851FFA20F}">
      <dsp:nvSpPr>
        <dsp:cNvPr id="0" name=""/>
        <dsp:cNvSpPr/>
      </dsp:nvSpPr>
      <dsp:spPr>
        <a:xfrm>
          <a:off x="0" y="397109"/>
          <a:ext cx="1932903" cy="5293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1155700">
            <a:lnSpc>
              <a:spcPct val="90000"/>
            </a:lnSpc>
            <a:spcBef>
              <a:spcPct val="0"/>
            </a:spcBef>
            <a:spcAft>
              <a:spcPct val="35000"/>
            </a:spcAft>
          </a:pPr>
          <a:r>
            <a:rPr lang="en-US" sz="2600" kern="1200" dirty="0" smtClean="0"/>
            <a:t>Stage 1</a:t>
          </a:r>
          <a:endParaRPr lang="en-US" sz="2600" kern="1200" dirty="0"/>
        </a:p>
      </dsp:txBody>
      <dsp:txXfrm>
        <a:off x="0" y="397109"/>
        <a:ext cx="1932903" cy="52931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1C3C0-7F22-4D84-9FC9-654215231ECF}" type="datetimeFigureOut">
              <a:rPr lang="en-MY" smtClean="0"/>
              <a:pPr/>
              <a:t>30/10/2018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FAB6D-EFC9-41EB-BB42-A9FB768F05E1}" type="slidenum">
              <a:rPr lang="en-MY" smtClean="0"/>
              <a:pPr/>
              <a:t>‹#›</a:t>
            </a:fld>
            <a:endParaRPr lang="en-MY"/>
          </a:p>
        </p:txBody>
      </p:sp>
    </p:spTree>
    <p:extLst>
      <p:ext uri="{BB962C8B-B14F-4D97-AF65-F5344CB8AC3E}">
        <p14:creationId xmlns:p14="http://schemas.microsoft.com/office/powerpoint/2010/main" val="172021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MY" dirty="0" smtClean="0"/>
          </a:p>
        </p:txBody>
      </p:sp>
      <p:sp>
        <p:nvSpPr>
          <p:cNvPr id="40964" name="Footer Placeholder 4"/>
          <p:cNvSpPr>
            <a:spLocks noGrp="1"/>
          </p:cNvSpPr>
          <p:nvPr>
            <p:ph type="ftr" sz="quarter" idx="4"/>
          </p:nvPr>
        </p:nvSpPr>
        <p:spPr bwMode="auto">
          <a:noFill/>
          <a:ln>
            <a:miter lim="800000"/>
            <a:headEnd/>
            <a:tailEnd/>
          </a:ln>
        </p:spPr>
        <p:txBody>
          <a:bodyPr/>
          <a:lstStyle/>
          <a:p>
            <a:r>
              <a:rPr lang="en-MY" smtClean="0"/>
              <a:t>VP-2011</a:t>
            </a:r>
          </a:p>
        </p:txBody>
      </p:sp>
      <p:sp>
        <p:nvSpPr>
          <p:cNvPr id="40965" name="Date Placeholder 5"/>
          <p:cNvSpPr>
            <a:spLocks noGrp="1"/>
          </p:cNvSpPr>
          <p:nvPr>
            <p:ph type="dt" sz="quarter" idx="1"/>
          </p:nvPr>
        </p:nvSpPr>
        <p:spPr bwMode="auto">
          <a:noFill/>
          <a:ln>
            <a:miter lim="800000"/>
            <a:headEnd/>
            <a:tailEnd/>
          </a:ln>
        </p:spPr>
        <p:txBody>
          <a:bodyPr/>
          <a:lstStyle/>
          <a:p>
            <a:fld id="{CC1E2F1D-DFDB-46F8-9C39-0DFDD30B481A}" type="datetime1">
              <a:rPr lang="en-US" smtClean="0"/>
              <a:pPr/>
              <a:t>10/30/2018</a:t>
            </a:fld>
            <a:endParaRPr lang="en-MY" smtClean="0"/>
          </a:p>
        </p:txBody>
      </p:sp>
    </p:spTree>
    <p:extLst>
      <p:ext uri="{BB962C8B-B14F-4D97-AF65-F5344CB8AC3E}">
        <p14:creationId xmlns:p14="http://schemas.microsoft.com/office/powerpoint/2010/main" val="223290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706"/>
            <a:ext cx="2971800" cy="456835"/>
          </a:xfrm>
          <a:prstGeom prst="rect">
            <a:avLst/>
          </a:prstGeom>
          <a:noFill/>
          <a:ln w="9525">
            <a:noFill/>
            <a:miter lim="800000"/>
            <a:headEnd/>
            <a:tailEnd/>
          </a:ln>
        </p:spPr>
        <p:txBody>
          <a:bodyPr anchor="b"/>
          <a:lstStyle/>
          <a:p>
            <a:pPr algn="r"/>
            <a:fld id="{CE91A550-FDFF-4116-BBD1-59C083391A15}" type="slidenum">
              <a:rPr lang="en-US" sz="1200">
                <a:latin typeface="Calibri" pitchFamily="34" charset="0"/>
              </a:rPr>
              <a:pPr algn="r"/>
              <a:t>5</a:t>
            </a:fld>
            <a:endParaRPr lang="en-US" sz="120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pPr>
              <a:spcBef>
                <a:spcPct val="0"/>
              </a:spcBef>
            </a:pPr>
            <a:endParaRPr lang="en-MY" smtClean="0"/>
          </a:p>
        </p:txBody>
      </p:sp>
    </p:spTree>
    <p:extLst>
      <p:ext uri="{BB962C8B-B14F-4D97-AF65-F5344CB8AC3E}">
        <p14:creationId xmlns:p14="http://schemas.microsoft.com/office/powerpoint/2010/main" val="38796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download. Cant understand Cambodia</a:t>
            </a:r>
            <a:r>
              <a:rPr lang="en-US" baseline="0" dirty="0" smtClean="0"/>
              <a:t> language</a:t>
            </a:r>
            <a:endParaRPr lang="en-MY" dirty="0"/>
          </a:p>
        </p:txBody>
      </p:sp>
      <p:sp>
        <p:nvSpPr>
          <p:cNvPr id="4" name="Slide Number Placeholder 3"/>
          <p:cNvSpPr>
            <a:spLocks noGrp="1"/>
          </p:cNvSpPr>
          <p:nvPr>
            <p:ph type="sldNum" sz="quarter" idx="10"/>
          </p:nvPr>
        </p:nvSpPr>
        <p:spPr/>
        <p:txBody>
          <a:bodyPr/>
          <a:lstStyle/>
          <a:p>
            <a:fld id="{CD0FAB6D-EFC9-41EB-BB42-A9FB768F05E1}" type="slidenum">
              <a:rPr lang="en-MY" smtClean="0"/>
              <a:pPr/>
              <a:t>30</a:t>
            </a:fld>
            <a:endParaRPr lang="en-MY"/>
          </a:p>
        </p:txBody>
      </p:sp>
    </p:spTree>
    <p:extLst>
      <p:ext uri="{BB962C8B-B14F-4D97-AF65-F5344CB8AC3E}">
        <p14:creationId xmlns:p14="http://schemas.microsoft.com/office/powerpoint/2010/main" val="45748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MY" smtClean="0"/>
          </a:p>
        </p:txBody>
      </p:sp>
      <p:sp>
        <p:nvSpPr>
          <p:cNvPr id="43012" name="Slide Number Placeholder 3"/>
          <p:cNvSpPr>
            <a:spLocks noGrp="1"/>
          </p:cNvSpPr>
          <p:nvPr>
            <p:ph type="sldNum" sz="quarter" idx="5"/>
          </p:nvPr>
        </p:nvSpPr>
        <p:spPr bwMode="auto">
          <a:noFill/>
          <a:ln>
            <a:miter lim="800000"/>
            <a:headEnd/>
            <a:tailEnd/>
          </a:ln>
        </p:spPr>
        <p:txBody>
          <a:bodyPr/>
          <a:lstStyle/>
          <a:p>
            <a:fld id="{776DC823-9AF6-4DD4-9A0E-3EF75FB0A35C}" type="slidenum">
              <a:rPr lang="en-MY"/>
              <a:pPr/>
              <a:t>35</a:t>
            </a:fld>
            <a:endParaRPr lang="en-MY"/>
          </a:p>
        </p:txBody>
      </p:sp>
    </p:spTree>
    <p:extLst>
      <p:ext uri="{BB962C8B-B14F-4D97-AF65-F5344CB8AC3E}">
        <p14:creationId xmlns:p14="http://schemas.microsoft.com/office/powerpoint/2010/main" val="306721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t>
            </a:r>
            <a:r>
              <a:rPr lang="en-US" baseline="0" dirty="0" smtClean="0"/>
              <a:t>    Apply or not to apply</a:t>
            </a:r>
          </a:p>
          <a:p>
            <a:endParaRPr lang="en-MY" dirty="0"/>
          </a:p>
        </p:txBody>
      </p:sp>
      <p:sp>
        <p:nvSpPr>
          <p:cNvPr id="4" name="Slide Number Placeholder 3"/>
          <p:cNvSpPr>
            <a:spLocks noGrp="1"/>
          </p:cNvSpPr>
          <p:nvPr>
            <p:ph type="sldNum" sz="quarter" idx="10"/>
          </p:nvPr>
        </p:nvSpPr>
        <p:spPr/>
        <p:txBody>
          <a:bodyPr/>
          <a:lstStyle/>
          <a:p>
            <a:fld id="{CD0FAB6D-EFC9-41EB-BB42-A9FB768F05E1}" type="slidenum">
              <a:rPr lang="en-MY" smtClean="0"/>
              <a:pPr/>
              <a:t>49</a:t>
            </a:fld>
            <a:endParaRPr lang="en-MY"/>
          </a:p>
        </p:txBody>
      </p:sp>
    </p:spTree>
    <p:extLst>
      <p:ext uri="{BB962C8B-B14F-4D97-AF65-F5344CB8AC3E}">
        <p14:creationId xmlns:p14="http://schemas.microsoft.com/office/powerpoint/2010/main" val="47390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FEB0A3DC-524E-4047-88E0-BE36E1634ED7}" type="datetime1">
              <a:rPr lang="en-MY" smtClean="0"/>
              <a:pPr/>
              <a:t>30/10/2018</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sp>
        <p:nvSpPr>
          <p:cNvPr id="6" name="Slide Number Placeholder 5"/>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46CABB2-4F4D-4BB2-A1FF-9DBB564F0382}" type="datetime1">
              <a:rPr lang="en-MY" smtClean="0"/>
              <a:pPr/>
              <a:t>30/10/2018</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sp>
        <p:nvSpPr>
          <p:cNvPr id="6" name="Slide Number Placeholder 5"/>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AC172D7-15E3-4B1E-99CD-E3121C7D16E8}" type="datetime1">
              <a:rPr lang="en-MY" smtClean="0"/>
              <a:pPr/>
              <a:t>30/10/2018</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sp>
        <p:nvSpPr>
          <p:cNvPr id="6" name="Slide Number Placeholder 5"/>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2706A30-705A-4D24-B948-DEE1FDB42BC9}" type="datetime1">
              <a:rPr lang="en-MY" smtClean="0"/>
              <a:pPr/>
              <a:t>30/10/2018</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sp>
        <p:nvSpPr>
          <p:cNvPr id="6" name="Slide Number Placeholder 5"/>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EFFC8-475C-4895-81E4-55D93104FC42}" type="datetime1">
              <a:rPr lang="en-MY" smtClean="0"/>
              <a:pPr/>
              <a:t>30/10/2018</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sp>
        <p:nvSpPr>
          <p:cNvPr id="6" name="Slide Number Placeholder 5"/>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76446774-4118-493D-AE23-A42A53A8AD77}" type="datetime1">
              <a:rPr lang="en-MY" smtClean="0"/>
              <a:pPr/>
              <a:t>30/10/2018</a:t>
            </a:fld>
            <a:endParaRPr lang="en-MY"/>
          </a:p>
        </p:txBody>
      </p:sp>
      <p:sp>
        <p:nvSpPr>
          <p:cNvPr id="6" name="Footer Placeholder 5"/>
          <p:cNvSpPr>
            <a:spLocks noGrp="1"/>
          </p:cNvSpPr>
          <p:nvPr>
            <p:ph type="ftr" sz="quarter" idx="11"/>
          </p:nvPr>
        </p:nvSpPr>
        <p:spPr/>
        <p:txBody>
          <a:bodyPr/>
          <a:lstStyle/>
          <a:p>
            <a:r>
              <a:rPr lang="en-MY" smtClean="0"/>
              <a:t>IIC University of Technology,  Kingdom of Cambodia</a:t>
            </a:r>
            <a:endParaRPr lang="en-MY"/>
          </a:p>
        </p:txBody>
      </p:sp>
      <p:sp>
        <p:nvSpPr>
          <p:cNvPr id="7" name="Slide Number Placeholder 6"/>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FC5219DC-2A22-4398-BC0F-D17092B700B5}" type="datetime1">
              <a:rPr lang="en-MY" smtClean="0"/>
              <a:pPr/>
              <a:t>30/10/2018</a:t>
            </a:fld>
            <a:endParaRPr lang="en-MY"/>
          </a:p>
        </p:txBody>
      </p:sp>
      <p:sp>
        <p:nvSpPr>
          <p:cNvPr id="8" name="Footer Placeholder 7"/>
          <p:cNvSpPr>
            <a:spLocks noGrp="1"/>
          </p:cNvSpPr>
          <p:nvPr>
            <p:ph type="ftr" sz="quarter" idx="11"/>
          </p:nvPr>
        </p:nvSpPr>
        <p:spPr/>
        <p:txBody>
          <a:bodyPr/>
          <a:lstStyle/>
          <a:p>
            <a:r>
              <a:rPr lang="en-MY" smtClean="0"/>
              <a:t>IIC University of Technology,  Kingdom of Cambodia</a:t>
            </a:r>
            <a:endParaRPr lang="en-MY"/>
          </a:p>
        </p:txBody>
      </p:sp>
      <p:sp>
        <p:nvSpPr>
          <p:cNvPr id="9" name="Slide Number Placeholder 8"/>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C84A8A6E-482D-4224-B3E7-9E291E6A91F3}" type="datetime1">
              <a:rPr lang="en-MY" smtClean="0"/>
              <a:pPr/>
              <a:t>30/10/2018</a:t>
            </a:fld>
            <a:endParaRPr lang="en-MY"/>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47CE3-BF94-4BF1-BEC5-DDCC2B514FFE}" type="datetime1">
              <a:rPr lang="en-MY" smtClean="0"/>
              <a:pPr/>
              <a:t>30/10/2018</a:t>
            </a:fld>
            <a:endParaRPr lang="en-MY"/>
          </a:p>
        </p:txBody>
      </p:sp>
      <p:sp>
        <p:nvSpPr>
          <p:cNvPr id="3" name="Footer Placeholder 2"/>
          <p:cNvSpPr>
            <a:spLocks noGrp="1"/>
          </p:cNvSpPr>
          <p:nvPr>
            <p:ph type="ftr" sz="quarter" idx="11"/>
          </p:nvPr>
        </p:nvSpPr>
        <p:spPr/>
        <p:txBody>
          <a:bodyPr/>
          <a:lstStyle/>
          <a:p>
            <a:r>
              <a:rPr lang="en-MY" smtClean="0"/>
              <a:t>IIC University of Technology,  Kingdom of Cambodia</a:t>
            </a:r>
            <a:endParaRPr lang="en-MY"/>
          </a:p>
        </p:txBody>
      </p:sp>
      <p:sp>
        <p:nvSpPr>
          <p:cNvPr id="4" name="Slide Number Placeholder 3"/>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5B322-66D0-4045-B090-BB354892CD2C}" type="datetime1">
              <a:rPr lang="en-MY" smtClean="0"/>
              <a:pPr/>
              <a:t>30/10/2018</a:t>
            </a:fld>
            <a:endParaRPr lang="en-MY"/>
          </a:p>
        </p:txBody>
      </p:sp>
      <p:sp>
        <p:nvSpPr>
          <p:cNvPr id="6" name="Footer Placeholder 5"/>
          <p:cNvSpPr>
            <a:spLocks noGrp="1"/>
          </p:cNvSpPr>
          <p:nvPr>
            <p:ph type="ftr" sz="quarter" idx="11"/>
          </p:nvPr>
        </p:nvSpPr>
        <p:spPr/>
        <p:txBody>
          <a:bodyPr/>
          <a:lstStyle/>
          <a:p>
            <a:r>
              <a:rPr lang="en-MY" smtClean="0"/>
              <a:t>IIC University of Technology,  Kingdom of Cambodia</a:t>
            </a:r>
            <a:endParaRPr lang="en-MY"/>
          </a:p>
        </p:txBody>
      </p:sp>
      <p:sp>
        <p:nvSpPr>
          <p:cNvPr id="7" name="Slide Number Placeholder 6"/>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2B8BB-FE65-4884-8572-8BFA0C6117C3}" type="datetime1">
              <a:rPr lang="en-MY" smtClean="0"/>
              <a:pPr/>
              <a:t>30/10/2018</a:t>
            </a:fld>
            <a:endParaRPr lang="en-MY"/>
          </a:p>
        </p:txBody>
      </p:sp>
      <p:sp>
        <p:nvSpPr>
          <p:cNvPr id="6" name="Footer Placeholder 5"/>
          <p:cNvSpPr>
            <a:spLocks noGrp="1"/>
          </p:cNvSpPr>
          <p:nvPr>
            <p:ph type="ftr" sz="quarter" idx="11"/>
          </p:nvPr>
        </p:nvSpPr>
        <p:spPr/>
        <p:txBody>
          <a:bodyPr/>
          <a:lstStyle/>
          <a:p>
            <a:r>
              <a:rPr lang="en-MY" smtClean="0"/>
              <a:t>IIC University of Technology,  Kingdom of Cambodia</a:t>
            </a:r>
            <a:endParaRPr lang="en-MY"/>
          </a:p>
        </p:txBody>
      </p:sp>
      <p:sp>
        <p:nvSpPr>
          <p:cNvPr id="7" name="Slide Number Placeholder 6"/>
          <p:cNvSpPr>
            <a:spLocks noGrp="1"/>
          </p:cNvSpPr>
          <p:nvPr>
            <p:ph type="sldNum" sz="quarter" idx="12"/>
          </p:nvPr>
        </p:nvSpPr>
        <p:spPr/>
        <p:txBody>
          <a:bodyPr/>
          <a:lstStyle/>
          <a:p>
            <a:fld id="{7086462B-C934-4748-B287-A6E2A8069462}"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B5ABF-9B05-4B8B-A689-D6780874976E}" type="datetime1">
              <a:rPr lang="en-MY" smtClean="0"/>
              <a:pPr/>
              <a:t>30/10/2018</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smtClean="0"/>
              <a:t>IIC University of Technology,  Kingdom of Cambodia</a:t>
            </a: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6462B-C934-4748-B287-A6E2A8069462}"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ic.edu.k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info@iic.edu.k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ic.edu.k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graduate@iic.edu.kh" TargetMode="External"/><Relationship Id="rId2" Type="http://schemas.openxmlformats.org/officeDocument/2006/relationships/hyperlink" Target="02.%20%20Intent%20of%20Research%20&amp;%20Appointment%20of%20Supervisor/SGS%20001%20Nomination%20of%20Supervisor.doc"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hyperlink" Target="03.%20Progress%20Report/SGS%20002%20Thesis%20Dissertation%20Progress%20Report.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graduate@iic.edu.kh"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graduate@iic.edu.kh" TargetMode="External"/><Relationship Id="rId2" Type="http://schemas.openxmlformats.org/officeDocument/2006/relationships/hyperlink" Target="04.%20Proposal%20Defense/Guidelines%20for%20Research%20Proposal.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graduate@iic.edu.k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05.%20Thesis%20Writing/Guidelines%20for%20Thesis%20Dissertation%20Writing.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graduate@iic.edu.kh" TargetMode="External"/><Relationship Id="rId2" Type="http://schemas.openxmlformats.org/officeDocument/2006/relationships/hyperlink" Target="06.%20Viva%20Voce/SGS%20007%20Notice%20of%20Submission%20of%20Thesis%20Dissertation.doc"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ow\Desktop\IIC\Picture IIC\DSC_0081.JPG"/>
          <p:cNvPicPr>
            <a:picLocks noChangeAspect="1" noChangeArrowheads="1"/>
          </p:cNvPicPr>
          <p:nvPr/>
        </p:nvPicPr>
        <p:blipFill>
          <a:blip r:embed="rId2" cstate="print">
            <a:lum bright="54000" contrast="16000"/>
          </a:blip>
          <a:srcRect/>
          <a:stretch>
            <a:fillRect/>
          </a:stretch>
        </p:blipFill>
        <p:spPr bwMode="auto">
          <a:xfrm>
            <a:off x="-11113" y="0"/>
            <a:ext cx="9167813" cy="7605464"/>
          </a:xfrm>
          <a:prstGeom prst="rect">
            <a:avLst/>
          </a:prstGeom>
          <a:noFill/>
        </p:spPr>
      </p:pic>
      <p:sp>
        <p:nvSpPr>
          <p:cNvPr id="13315" name="Title 1"/>
          <p:cNvSpPr>
            <a:spLocks noGrp="1"/>
          </p:cNvSpPr>
          <p:nvPr>
            <p:ph type="title"/>
          </p:nvPr>
        </p:nvSpPr>
        <p:spPr>
          <a:xfrm>
            <a:off x="1763688" y="4725144"/>
            <a:ext cx="5486400" cy="1584176"/>
          </a:xfrm>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2400" b="1" dirty="0" smtClean="0">
                <a:latin typeface="Arial" charset="0"/>
                <a:cs typeface="Arial" charset="0"/>
              </a:rPr>
              <a:t>Postgraduate School </a:t>
            </a:r>
            <a:br>
              <a:rPr lang="en-US" sz="2400" b="1" dirty="0" smtClean="0">
                <a:latin typeface="Arial" charset="0"/>
                <a:cs typeface="Arial" charset="0"/>
              </a:rPr>
            </a:br>
            <a:r>
              <a:rPr lang="en-US" sz="2400" dirty="0" smtClean="0">
                <a:latin typeface="Arial" charset="0"/>
                <a:cs typeface="Arial" charset="0"/>
              </a:rPr>
              <a:t>IIC University of Technology</a:t>
            </a:r>
            <a:br>
              <a:rPr lang="en-US" sz="2400" dirty="0" smtClean="0">
                <a:latin typeface="Arial" charset="0"/>
                <a:cs typeface="Arial" charset="0"/>
              </a:rPr>
            </a:br>
            <a:r>
              <a:rPr lang="en-US" sz="2400" dirty="0" smtClean="0">
                <a:latin typeface="Arial" charset="0"/>
                <a:cs typeface="Arial" charset="0"/>
              </a:rPr>
              <a:t>The Kingdom of Cambodia </a:t>
            </a:r>
            <a:r>
              <a:rPr lang="en-US" sz="2400" b="1" dirty="0" smtClean="0">
                <a:latin typeface="Arial" charset="0"/>
                <a:cs typeface="Arial" charset="0"/>
              </a:rPr>
              <a:t/>
            </a:r>
            <a:br>
              <a:rPr lang="en-US" sz="2400" b="1" dirty="0" smtClean="0">
                <a:latin typeface="Arial" charset="0"/>
                <a:cs typeface="Arial" charset="0"/>
              </a:rPr>
            </a:br>
            <a:r>
              <a:rPr lang="en-US" sz="2400" b="1" dirty="0" smtClean="0">
                <a:latin typeface="Arial" charset="0"/>
                <a:cs typeface="Arial" charset="0"/>
              </a:rPr>
              <a:t>Nurturing Industrial Leader</a:t>
            </a:r>
            <a:endParaRPr lang="en-MY" sz="2400" b="1" dirty="0" smtClean="0">
              <a:latin typeface="Arial" charset="0"/>
              <a:cs typeface="Arial" charset="0"/>
            </a:endParaRPr>
          </a:p>
        </p:txBody>
      </p:sp>
      <p:sp>
        <p:nvSpPr>
          <p:cNvPr id="6" name="Picture Placeholder 5"/>
          <p:cNvSpPr>
            <a:spLocks noGrp="1"/>
          </p:cNvSpPr>
          <p:nvPr>
            <p:ph type="pic" idx="1"/>
          </p:nvPr>
        </p:nvSpPr>
        <p:spPr/>
      </p:sp>
      <p:sp>
        <p:nvSpPr>
          <p:cNvPr id="13317" name="Slide Number Placeholder 4"/>
          <p:cNvSpPr>
            <a:spLocks noGrp="1"/>
          </p:cNvSpPr>
          <p:nvPr>
            <p:ph type="sldNum" sz="quarter" idx="12"/>
          </p:nvPr>
        </p:nvSpPr>
        <p:spPr bwMode="auto">
          <a:noFill/>
          <a:ln>
            <a:miter lim="800000"/>
            <a:headEnd/>
            <a:tailEnd/>
          </a:ln>
        </p:spPr>
        <p:txBody>
          <a:bodyPr/>
          <a:lstStyle/>
          <a:p>
            <a:pPr algn="r"/>
            <a:fld id="{B2737AA6-D4B9-41E7-A22C-6D1D5BFFB993}" type="slidenum">
              <a:rPr lang="en-MY"/>
              <a:pPr algn="r"/>
              <a:t>1</a:t>
            </a:fld>
            <a:endParaRPr lang="en-MY"/>
          </a:p>
        </p:txBody>
      </p:sp>
      <p:sp>
        <p:nvSpPr>
          <p:cNvPr id="4" name="Title 1"/>
          <p:cNvSpPr txBox="1">
            <a:spLocks/>
          </p:cNvSpPr>
          <p:nvPr/>
        </p:nvSpPr>
        <p:spPr bwMode="auto">
          <a:xfrm>
            <a:off x="0" y="2857500"/>
            <a:ext cx="9144000" cy="1428750"/>
          </a:xfrm>
          <a:prstGeom prst="rect">
            <a:avLst/>
          </a:prstGeom>
          <a:solidFill>
            <a:srgbClr val="0070C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4400" b="1" dirty="0">
                <a:solidFill>
                  <a:srgbClr val="FF0000"/>
                </a:solidFill>
                <a:latin typeface="Arial" charset="0"/>
                <a:cs typeface="Arial" charset="0"/>
              </a:rPr>
              <a:t>Starting Guide for </a:t>
            </a:r>
            <a:r>
              <a:rPr lang="en-US" sz="4400" b="1" dirty="0" smtClean="0">
                <a:solidFill>
                  <a:srgbClr val="FF0000"/>
                </a:solidFill>
                <a:latin typeface="Arial" charset="0"/>
                <a:cs typeface="Arial" charset="0"/>
              </a:rPr>
              <a:t>Industrial </a:t>
            </a:r>
            <a:r>
              <a:rPr lang="en-US" sz="4400" b="1" dirty="0" err="1" smtClean="0">
                <a:solidFill>
                  <a:srgbClr val="FF0000"/>
                </a:solidFill>
                <a:latin typeface="Arial" charset="0"/>
                <a:cs typeface="Arial" charset="0"/>
              </a:rPr>
              <a:t>Ph.D</a:t>
            </a:r>
            <a:endParaRPr lang="en-MY" sz="4400" b="1" dirty="0">
              <a:solidFill>
                <a:srgbClr val="FF0000"/>
              </a:solidFill>
              <a:latin typeface="Arial" charset="0"/>
              <a:cs typeface="Arial" charset="0"/>
            </a:endParaRPr>
          </a:p>
        </p:txBody>
      </p:sp>
      <p:pic>
        <p:nvPicPr>
          <p:cNvPr id="7" name="Picture 6" descr="IIC logo_01"/>
          <p:cNvPicPr/>
          <p:nvPr/>
        </p:nvPicPr>
        <p:blipFill>
          <a:blip r:embed="rId3" cstate="print"/>
          <a:srcRect/>
          <a:stretch>
            <a:fillRect/>
          </a:stretch>
        </p:blipFill>
        <p:spPr bwMode="auto">
          <a:xfrm>
            <a:off x="3707904" y="116632"/>
            <a:ext cx="216024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10</a:t>
            </a:fld>
            <a:endParaRPr lang="en-MY"/>
          </a:p>
        </p:txBody>
      </p:sp>
      <p:sp>
        <p:nvSpPr>
          <p:cNvPr id="6" name="Rounded Rectangle 5"/>
          <p:cNvSpPr/>
          <p:nvPr/>
        </p:nvSpPr>
        <p:spPr>
          <a:xfrm>
            <a:off x="0" y="548680"/>
            <a:ext cx="9144000" cy="3600400"/>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800" b="1" i="1" dirty="0" smtClean="0">
                <a:solidFill>
                  <a:srgbClr val="FF0000"/>
                </a:solidFill>
                <a:cs typeface="Arial" charset="0"/>
              </a:rPr>
              <a:t>IIC University of Technology</a:t>
            </a:r>
          </a:p>
          <a:p>
            <a:pPr algn="ctr">
              <a:defRPr/>
            </a:pPr>
            <a:r>
              <a:rPr lang="en-US" sz="4800" b="1" i="1" dirty="0" smtClean="0">
                <a:solidFill>
                  <a:srgbClr val="FF0000"/>
                </a:solidFill>
                <a:cs typeface="Arial" charset="0"/>
              </a:rPr>
              <a:t>We serve you Differently </a:t>
            </a:r>
            <a:endParaRPr lang="en-MY" sz="4800" b="1" i="1" dirty="0">
              <a:solidFill>
                <a:srgbClr val="FF0000"/>
              </a:solidFill>
              <a:cs typeface="Arial" charset="0"/>
            </a:endParaRPr>
          </a:p>
        </p:txBody>
      </p:sp>
      <p:pic>
        <p:nvPicPr>
          <p:cNvPr id="7" name="Picture 6" descr="IIC logo_01"/>
          <p:cNvPicPr/>
          <p:nvPr/>
        </p:nvPicPr>
        <p:blipFill>
          <a:blip r:embed="rId2" cstate="print"/>
          <a:srcRect/>
          <a:stretch>
            <a:fillRect/>
          </a:stretch>
        </p:blipFill>
        <p:spPr bwMode="auto">
          <a:xfrm>
            <a:off x="8460432" y="116632"/>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11760" y="4293096"/>
            <a:ext cx="4896544" cy="1973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809328"/>
            <a:ext cx="827593" cy="6835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11</a:t>
            </a:fld>
            <a:endParaRPr lang="en-MY"/>
          </a:p>
        </p:txBody>
      </p:sp>
      <p:sp>
        <p:nvSpPr>
          <p:cNvPr id="6" name="TextBox 5"/>
          <p:cNvSpPr txBox="1"/>
          <p:nvPr/>
        </p:nvSpPr>
        <p:spPr>
          <a:xfrm>
            <a:off x="1152128" y="265872"/>
            <a:ext cx="78123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Insufficient Guidance</a:t>
            </a:r>
            <a:r>
              <a:rPr lang="en-MY" sz="2400" dirty="0" smtClean="0"/>
              <a:t>. </a:t>
            </a:r>
          </a:p>
          <a:p>
            <a:pPr lvl="1"/>
            <a:r>
              <a:rPr lang="en-MY" sz="2400" dirty="0" smtClean="0"/>
              <a:t>Every time when candidates meet their supervisors, the supervisors would ask them to read more journals. In reality, candidates do not know what is needed from the journals!</a:t>
            </a:r>
            <a:endParaRPr lang="en-MY" sz="2400" dirty="0"/>
          </a:p>
        </p:txBody>
      </p:sp>
      <p:sp>
        <p:nvSpPr>
          <p:cNvPr id="8" name="TextBox 7"/>
          <p:cNvSpPr txBox="1"/>
          <p:nvPr/>
        </p:nvSpPr>
        <p:spPr>
          <a:xfrm>
            <a:off x="1259632" y="2579906"/>
            <a:ext cx="7632848" cy="41242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Complete Guidance </a:t>
            </a:r>
            <a:endParaRPr lang="en-MY" sz="3200" dirty="0" smtClean="0">
              <a:solidFill>
                <a:srgbClr val="FF0000"/>
              </a:solidFill>
            </a:endParaRPr>
          </a:p>
          <a:p>
            <a:pPr algn="just"/>
            <a:r>
              <a:rPr lang="en-US" sz="2300" dirty="0" smtClean="0"/>
              <a:t>All supervisors at IIC University provide complete guidance to the researcher</a:t>
            </a:r>
            <a:r>
              <a:rPr lang="en-US" sz="2300" dirty="0" smtClean="0">
                <a:solidFill>
                  <a:srgbClr val="00B050"/>
                </a:solidFill>
              </a:rPr>
              <a:t>s</a:t>
            </a:r>
            <a:r>
              <a:rPr lang="en-US" sz="2300" dirty="0" smtClean="0"/>
              <a:t>. They would meet the requirement and expectation of the write up. For example, in background of the study (Chapter One), researchers would be guided with a series of questions to help them </a:t>
            </a:r>
            <a:r>
              <a:rPr lang="en-US" sz="2300" dirty="0" smtClean="0">
                <a:solidFill>
                  <a:srgbClr val="00B050"/>
                </a:solidFill>
              </a:rPr>
              <a:t>to </a:t>
            </a:r>
            <a:r>
              <a:rPr lang="en-US" sz="2300" dirty="0" smtClean="0"/>
              <a:t>write this chapter. Supervisors would provide systematic ways to help candidates to learn thoroughly of an issue. In addition, all IIC supervisors will provide a few samples of write up for researchers to refer to the correct example. With the complete examples, researchers would enjoy the process of learning</a:t>
            </a:r>
            <a:r>
              <a:rPr lang="en-MY" sz="2300" dirty="0" smtClean="0"/>
              <a:t>! </a:t>
            </a:r>
            <a:endParaRPr lang="en-MY" sz="2300" dirty="0"/>
          </a:p>
        </p:txBody>
      </p:sp>
      <p:pic>
        <p:nvPicPr>
          <p:cNvPr id="5325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2" name="Picture 11" descr="IIC logo_01"/>
          <p:cNvPicPr/>
          <p:nvPr/>
        </p:nvPicPr>
        <p:blipFill>
          <a:blip r:embed="rId3" cstate="print"/>
          <a:srcRect/>
          <a:stretch>
            <a:fillRect/>
          </a:stretch>
        </p:blipFill>
        <p:spPr bwMode="auto">
          <a:xfrm>
            <a:off x="0" y="3501008"/>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25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2564904"/>
            <a:ext cx="1176065" cy="9807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12</a:t>
            </a:fld>
            <a:endParaRPr lang="en-MY"/>
          </a:p>
        </p:txBody>
      </p:sp>
      <p:sp>
        <p:nvSpPr>
          <p:cNvPr id="6" name="TextBox 5"/>
          <p:cNvSpPr txBox="1"/>
          <p:nvPr/>
        </p:nvSpPr>
        <p:spPr>
          <a:xfrm>
            <a:off x="1187624" y="404664"/>
            <a:ext cx="781236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MY" sz="2400" b="1" dirty="0" smtClean="0"/>
              <a:t>Insufficient Follow up</a:t>
            </a:r>
            <a:r>
              <a:rPr lang="en-MY" sz="2400" dirty="0" smtClean="0"/>
              <a:t>. </a:t>
            </a:r>
          </a:p>
          <a:p>
            <a:pPr lvl="1" algn="just"/>
            <a:r>
              <a:rPr lang="en-MY" sz="2400" dirty="0" smtClean="0"/>
              <a:t>Supervisors do not plan with the candidates the timeline of completion. Researchers are not motivated to complete their researches.</a:t>
            </a:r>
            <a:endParaRPr lang="en-MY" sz="2400" dirty="0"/>
          </a:p>
        </p:txBody>
      </p:sp>
      <p:sp>
        <p:nvSpPr>
          <p:cNvPr id="8" name="TextBox 7"/>
          <p:cNvSpPr txBox="1"/>
          <p:nvPr/>
        </p:nvSpPr>
        <p:spPr>
          <a:xfrm>
            <a:off x="1259632" y="2636912"/>
            <a:ext cx="7740352"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Ample time of communication with the Supervisors </a:t>
            </a:r>
            <a:endParaRPr lang="en-MY" sz="3200" dirty="0" smtClean="0">
              <a:solidFill>
                <a:srgbClr val="FF0000"/>
              </a:solidFill>
            </a:endParaRPr>
          </a:p>
          <a:p>
            <a:pPr algn="just"/>
            <a:r>
              <a:rPr lang="en-US" sz="2400" dirty="0" smtClean="0"/>
              <a:t>IIC University’s supervisors’ codes of ethics are to follow up with the candidates. It is essential to follow up with the researchers. In addition, researchers can communicate with their supervisors via various methods such as E-mail, Skype, </a:t>
            </a:r>
            <a:r>
              <a:rPr lang="en-US" sz="2400" dirty="0" err="1" smtClean="0"/>
              <a:t>Viber</a:t>
            </a:r>
            <a:r>
              <a:rPr lang="en-US" sz="2400" dirty="0" smtClean="0"/>
              <a:t>, </a:t>
            </a:r>
            <a:r>
              <a:rPr lang="en-US" sz="2400" dirty="0" err="1" smtClean="0"/>
              <a:t>Whatapps</a:t>
            </a:r>
            <a:r>
              <a:rPr lang="en-US" sz="2400" dirty="0" smtClean="0"/>
              <a:t>, Line, </a:t>
            </a:r>
            <a:r>
              <a:rPr lang="en-US" sz="2400" dirty="0" err="1" smtClean="0"/>
              <a:t>WeChat</a:t>
            </a:r>
            <a:r>
              <a:rPr lang="en-US" sz="2400" dirty="0" smtClean="0"/>
              <a:t> or Voodoo. With digitalization and globalization, the world has become borderless. Researchers can communicate with the supervisors </a:t>
            </a:r>
            <a:r>
              <a:rPr lang="en-US" sz="2400" dirty="0" smtClean="0">
                <a:solidFill>
                  <a:srgbClr val="00B050"/>
                </a:solidFill>
              </a:rPr>
              <a:t>at </a:t>
            </a:r>
            <a:r>
              <a:rPr lang="en-US" sz="2400" dirty="0" smtClean="0"/>
              <a:t>any place and any time at their convenience. </a:t>
            </a:r>
            <a:endParaRPr lang="en-MY" sz="2400" dirty="0"/>
          </a:p>
        </p:txBody>
      </p:sp>
      <p:pic>
        <p:nvPicPr>
          <p:cNvPr id="12"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3" name="Picture 12" descr="IIC logo_01"/>
          <p:cNvPicPr/>
          <p:nvPr/>
        </p:nvPicPr>
        <p:blipFill>
          <a:blip r:embed="rId3" cstate="print"/>
          <a:srcRect/>
          <a:stretch>
            <a:fillRect/>
          </a:stretch>
        </p:blipFill>
        <p:spPr bwMode="auto">
          <a:xfrm>
            <a:off x="0" y="4077072"/>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5"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3140968"/>
            <a:ext cx="1176065" cy="9807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13</a:t>
            </a:fld>
            <a:endParaRPr lang="en-MY"/>
          </a:p>
        </p:txBody>
      </p:sp>
      <p:sp>
        <p:nvSpPr>
          <p:cNvPr id="6" name="TextBox 5"/>
          <p:cNvSpPr txBox="1"/>
          <p:nvPr/>
        </p:nvSpPr>
        <p:spPr>
          <a:xfrm>
            <a:off x="1187624" y="1052736"/>
            <a:ext cx="781236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Ambiguous Instructions.</a:t>
            </a:r>
            <a:r>
              <a:rPr lang="en-MY" sz="2400" dirty="0" smtClean="0"/>
              <a:t> </a:t>
            </a:r>
          </a:p>
          <a:p>
            <a:pPr lvl="1" algn="just"/>
            <a:r>
              <a:rPr lang="en-MY" sz="2400" dirty="0" smtClean="0"/>
              <a:t>Supervisors give different instructions and guidance for the researchers when meeting them. </a:t>
            </a:r>
            <a:endParaRPr lang="en-MY" sz="2400" dirty="0"/>
          </a:p>
        </p:txBody>
      </p:sp>
      <p:sp>
        <p:nvSpPr>
          <p:cNvPr id="8" name="TextBox 7"/>
          <p:cNvSpPr txBox="1"/>
          <p:nvPr/>
        </p:nvSpPr>
        <p:spPr>
          <a:xfrm>
            <a:off x="1259632" y="3212976"/>
            <a:ext cx="774035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Clear and Systematic Guidance </a:t>
            </a:r>
            <a:endParaRPr lang="en-MY" sz="3200" dirty="0" smtClean="0">
              <a:solidFill>
                <a:srgbClr val="FF0000"/>
              </a:solidFill>
            </a:endParaRPr>
          </a:p>
          <a:p>
            <a:r>
              <a:rPr lang="en-US" sz="2400" dirty="0" smtClean="0"/>
              <a:t>Supervisors would provide a checklist for your write up before you start your research. With the checklist, candidate would know what are the requirement and expectation to complete their research.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1268760"/>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4005064"/>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576064"/>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3068960"/>
            <a:ext cx="1176065" cy="9807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14</a:t>
            </a:fld>
            <a:endParaRPr lang="en-MY"/>
          </a:p>
        </p:txBody>
      </p:sp>
      <p:sp>
        <p:nvSpPr>
          <p:cNvPr id="6" name="TextBox 5"/>
          <p:cNvSpPr txBox="1"/>
          <p:nvPr/>
        </p:nvSpPr>
        <p:spPr>
          <a:xfrm>
            <a:off x="1187624" y="332656"/>
            <a:ext cx="78123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Supervisor Drop Out.</a:t>
            </a:r>
            <a:r>
              <a:rPr lang="en-MY" sz="2400" dirty="0" smtClean="0"/>
              <a:t> </a:t>
            </a:r>
          </a:p>
          <a:p>
            <a:pPr lvl="1" algn="just"/>
            <a:r>
              <a:rPr lang="en-MY" sz="2400" dirty="0" smtClean="0"/>
              <a:t>Some supervisors leave the university after a period of time or after their contract. As a result, researchers need to start all over for their research work after shifting to new supervisors. </a:t>
            </a:r>
            <a:endParaRPr lang="en-MY" sz="2400" dirty="0"/>
          </a:p>
        </p:txBody>
      </p:sp>
      <p:sp>
        <p:nvSpPr>
          <p:cNvPr id="8" name="TextBox 7"/>
          <p:cNvSpPr txBox="1"/>
          <p:nvPr/>
        </p:nvSpPr>
        <p:spPr>
          <a:xfrm>
            <a:off x="1259632" y="2420888"/>
            <a:ext cx="7740352"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Committed Supervisors and Flexibility in Choosing Supervisors </a:t>
            </a:r>
            <a:endParaRPr lang="en-MY" sz="3200" dirty="0" smtClean="0">
              <a:solidFill>
                <a:srgbClr val="FF0000"/>
              </a:solidFill>
            </a:endParaRPr>
          </a:p>
          <a:p>
            <a:pPr algn="just"/>
            <a:r>
              <a:rPr lang="en-US" sz="2400" dirty="0" smtClean="0"/>
              <a:t>All IIC University Supervisors are committed. The supervisors would undergo strict evaluation before being appointed as supervisors. The evaluation includes number of publications, their past experience of supervision and their field of studies. The supervisors would be motivated to work closely with the researchers to complete their studies. When supervisors drop out, IIC University would provide another supervisor without requesting you to start the research all over.</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3933056"/>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2996952"/>
            <a:ext cx="1176065" cy="9807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15</a:t>
            </a:fld>
            <a:endParaRPr lang="en-MY"/>
          </a:p>
        </p:txBody>
      </p:sp>
      <p:sp>
        <p:nvSpPr>
          <p:cNvPr id="6" name="TextBox 5"/>
          <p:cNvSpPr txBox="1"/>
          <p:nvPr/>
        </p:nvSpPr>
        <p:spPr>
          <a:xfrm>
            <a:off x="1187624" y="332656"/>
            <a:ext cx="78123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Conflict between Main and Co-supervisors</a:t>
            </a:r>
            <a:endParaRPr lang="en-MY" sz="2400" dirty="0" smtClean="0"/>
          </a:p>
          <a:p>
            <a:pPr lvl="1"/>
            <a:r>
              <a:rPr lang="en-MY" sz="2400" dirty="0" smtClean="0"/>
              <a:t>When argument happens between main supervisor and the co-supervisor, the demand, direction and request of the supervisors are different. Researchers are in huge dilemma. </a:t>
            </a:r>
            <a:endParaRPr lang="en-MY" sz="2400" dirty="0"/>
          </a:p>
        </p:txBody>
      </p:sp>
      <p:sp>
        <p:nvSpPr>
          <p:cNvPr id="8" name="TextBox 7"/>
          <p:cNvSpPr txBox="1"/>
          <p:nvPr/>
        </p:nvSpPr>
        <p:spPr>
          <a:xfrm>
            <a:off x="1259632" y="2708920"/>
            <a:ext cx="7740352"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Sole Supervisor to avoid Conflict </a:t>
            </a:r>
            <a:endParaRPr lang="en-MY" sz="3200" dirty="0" smtClean="0">
              <a:solidFill>
                <a:srgbClr val="FF0000"/>
              </a:solidFill>
            </a:endParaRPr>
          </a:p>
          <a:p>
            <a:pPr algn="just"/>
            <a:r>
              <a:rPr lang="en-US" sz="2400" dirty="0" smtClean="0"/>
              <a:t>You do not need a team of supervisors. IIC University believes in quality and not the quantity. Of course in research, it is advisable to seek advice from more professionals. However, all supervisors in IIC University are committed to help each other. Hence, candidates could get assistance from various sources when they are stuck in their research.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3933056"/>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2996952"/>
            <a:ext cx="1176065" cy="9807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16</a:t>
            </a:fld>
            <a:endParaRPr lang="en-MY"/>
          </a:p>
        </p:txBody>
      </p:sp>
      <p:sp>
        <p:nvSpPr>
          <p:cNvPr id="6" name="TextBox 5"/>
          <p:cNvSpPr txBox="1"/>
          <p:nvPr/>
        </p:nvSpPr>
        <p:spPr>
          <a:xfrm>
            <a:off x="1187624" y="193864"/>
            <a:ext cx="78123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Dictatorial Supervisors</a:t>
            </a:r>
            <a:endParaRPr lang="en-MY" sz="2400" dirty="0" smtClean="0"/>
          </a:p>
          <a:p>
            <a:pPr lvl="1"/>
            <a:r>
              <a:rPr lang="en-MY" sz="2400" dirty="0" smtClean="0"/>
              <a:t>Supervisors who were assigned by the university are not the subject expert in the field that you would like to do. As a result, researcher is forced to change their research topic to suit the requirement of the supervisor. </a:t>
            </a:r>
            <a:endParaRPr lang="en-MY" sz="2400" dirty="0"/>
          </a:p>
        </p:txBody>
      </p:sp>
      <p:sp>
        <p:nvSpPr>
          <p:cNvPr id="8" name="TextBox 7"/>
          <p:cNvSpPr txBox="1"/>
          <p:nvPr/>
        </p:nvSpPr>
        <p:spPr>
          <a:xfrm>
            <a:off x="1331640" y="2708920"/>
            <a:ext cx="7668344" cy="32932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Trained and Empathy Supervisors</a:t>
            </a:r>
            <a:endParaRPr lang="en-MY" sz="3200" dirty="0" smtClean="0">
              <a:solidFill>
                <a:srgbClr val="FF0000"/>
              </a:solidFill>
            </a:endParaRPr>
          </a:p>
          <a:p>
            <a:r>
              <a:rPr lang="en-US" sz="2400" dirty="0" smtClean="0"/>
              <a:t>All IIC University Supervisors are trained to serve with heart and soul. IIC University supervisors were once PhD researchers. They understand the dilemma and pain faced by candidates during their studies.  As a result, IIC University supervisors would listen to the needs of the researchers based on their interest and assist them to study in-depth.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3933056"/>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2996952"/>
            <a:ext cx="1176065" cy="9807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17</a:t>
            </a:fld>
            <a:endParaRPr lang="en-MY"/>
          </a:p>
        </p:txBody>
      </p:sp>
      <p:sp>
        <p:nvSpPr>
          <p:cNvPr id="6" name="TextBox 5"/>
          <p:cNvSpPr txBox="1"/>
          <p:nvPr/>
        </p:nvSpPr>
        <p:spPr>
          <a:xfrm>
            <a:off x="1115616" y="193864"/>
            <a:ext cx="788436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MY" sz="2400" b="1" dirty="0" smtClean="0"/>
              <a:t>Finished Research Grant </a:t>
            </a:r>
            <a:endParaRPr lang="en-MY" sz="2400" dirty="0" smtClean="0"/>
          </a:p>
          <a:p>
            <a:pPr lvl="1" algn="just"/>
            <a:r>
              <a:rPr lang="en-MY" sz="2400" dirty="0" smtClean="0"/>
              <a:t>Some researchers were drag and cannot continue their research because the research grant depleted and researcher cannot continue to complete the research. </a:t>
            </a:r>
            <a:endParaRPr lang="en-MY" sz="2400" dirty="0"/>
          </a:p>
        </p:txBody>
      </p:sp>
      <p:sp>
        <p:nvSpPr>
          <p:cNvPr id="8" name="TextBox 7"/>
          <p:cNvSpPr txBox="1"/>
          <p:nvPr/>
        </p:nvSpPr>
        <p:spPr>
          <a:xfrm>
            <a:off x="1259632" y="3016111"/>
            <a:ext cx="7740352" cy="32932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Proper Planning Before Initiating Research</a:t>
            </a:r>
            <a:endParaRPr lang="en-MY" sz="3200" dirty="0" smtClean="0">
              <a:solidFill>
                <a:srgbClr val="FF0000"/>
              </a:solidFill>
            </a:endParaRPr>
          </a:p>
          <a:p>
            <a:pPr lvl="0" algn="just"/>
            <a:r>
              <a:rPr lang="en-US" sz="2400" dirty="0" smtClean="0"/>
              <a:t>Supervisors would provide guidance and advice on all the research procedure to avoid any obstacles during research. Supervisors would help to foresee any hindrance when conducting a certain research. In addition, supervisors help to identify the contingency methods to enable researcher to finish their studies.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76470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3933056"/>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7200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2996952"/>
            <a:ext cx="1176065" cy="9807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18</a:t>
            </a:fld>
            <a:endParaRPr lang="en-MY"/>
          </a:p>
        </p:txBody>
      </p:sp>
      <p:sp>
        <p:nvSpPr>
          <p:cNvPr id="6" name="TextBox 5"/>
          <p:cNvSpPr txBox="1"/>
          <p:nvPr/>
        </p:nvSpPr>
        <p:spPr>
          <a:xfrm>
            <a:off x="1187624" y="193864"/>
            <a:ext cx="781236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Improper Evaluation </a:t>
            </a:r>
            <a:endParaRPr lang="en-MY" sz="2400" dirty="0" smtClean="0"/>
          </a:p>
          <a:p>
            <a:pPr lvl="1"/>
            <a:r>
              <a:rPr lang="en-MY" sz="2400" dirty="0" smtClean="0"/>
              <a:t>The supervisor does not critically evaluate the paper when candidates submit their thesis write up to the supervisors. Candidates assume that their write up is up to standard and they are staying on the right path. Unfortunately, the candidates get rejected during Viva Voce because the external examiners found some major problems in the research and write up. </a:t>
            </a:r>
            <a:endParaRPr lang="en-MY" sz="2400" dirty="0"/>
          </a:p>
        </p:txBody>
      </p:sp>
      <p:sp>
        <p:nvSpPr>
          <p:cNvPr id="8" name="TextBox 7"/>
          <p:cNvSpPr txBox="1"/>
          <p:nvPr/>
        </p:nvSpPr>
        <p:spPr>
          <a:xfrm>
            <a:off x="1259632" y="3645024"/>
            <a:ext cx="7740352"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Standard Evaluation</a:t>
            </a:r>
            <a:endParaRPr lang="en-MY" sz="3200" dirty="0" smtClean="0">
              <a:solidFill>
                <a:srgbClr val="FF0000"/>
              </a:solidFill>
            </a:endParaRPr>
          </a:p>
          <a:p>
            <a:pPr lvl="0"/>
            <a:r>
              <a:rPr lang="en-US" sz="2400" dirty="0" smtClean="0"/>
              <a:t>All supervisors are trained on standard of evaluation of each submission. Before submitting the final thesis, supervisors would get a second reviewer to ensure the thesis has reached doctorate level. With a clear standard of evaluation, researchers would know the area of evaluation and ways to improve their theses before submitting.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112474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4509120"/>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43204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3573016"/>
            <a:ext cx="1176065" cy="9807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48251"/>
            <a:ext cx="2895600" cy="365125"/>
          </a:xfrm>
        </p:spPr>
        <p:txBody>
          <a:bodyPr/>
          <a:lstStyle/>
          <a:p>
            <a:r>
              <a:rPr lang="en-MY" dirty="0" smtClean="0"/>
              <a:t>IIC University of Technology,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19</a:t>
            </a:fld>
            <a:endParaRPr lang="en-MY"/>
          </a:p>
        </p:txBody>
      </p:sp>
      <p:sp>
        <p:nvSpPr>
          <p:cNvPr id="6" name="TextBox 5"/>
          <p:cNvSpPr txBox="1"/>
          <p:nvPr/>
        </p:nvSpPr>
        <p:spPr>
          <a:xfrm>
            <a:off x="1187624" y="764704"/>
            <a:ext cx="78123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MY" sz="2400" b="1" dirty="0" smtClean="0"/>
              <a:t>Long Waiting Time for Feedback and Evaluation </a:t>
            </a:r>
          </a:p>
          <a:p>
            <a:pPr lvl="1"/>
            <a:r>
              <a:rPr lang="en-MY" sz="2400" dirty="0" smtClean="0"/>
              <a:t>In some universities, candidates need to wait for months to get feedback from their supervisors. The delayed evaluation and feedback reduce the motivation of researcher. </a:t>
            </a:r>
            <a:endParaRPr lang="en-MY" sz="2400" dirty="0"/>
          </a:p>
        </p:txBody>
      </p:sp>
      <p:sp>
        <p:nvSpPr>
          <p:cNvPr id="8" name="TextBox 7"/>
          <p:cNvSpPr txBox="1"/>
          <p:nvPr/>
        </p:nvSpPr>
        <p:spPr>
          <a:xfrm>
            <a:off x="1259632" y="3501008"/>
            <a:ext cx="7740352" cy="32932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Fast Feedback and Evaluation Period </a:t>
            </a:r>
            <a:endParaRPr lang="en-MY" sz="3200" dirty="0" smtClean="0">
              <a:solidFill>
                <a:srgbClr val="FF0000"/>
              </a:solidFill>
            </a:endParaRPr>
          </a:p>
          <a:p>
            <a:pPr algn="just"/>
            <a:r>
              <a:rPr lang="en-US" sz="2400" dirty="0" smtClean="0"/>
              <a:t>Supervisors would provide feedback to the researcher within 10 working days after the work is submitted for monthly work progress. However, if it involves several chapters, longer time might be needed. Please </a:t>
            </a:r>
            <a:r>
              <a:rPr lang="en-US" sz="2400" dirty="0" smtClean="0">
                <a:solidFill>
                  <a:srgbClr val="00B050"/>
                </a:solidFill>
              </a:rPr>
              <a:t>you are advised to </a:t>
            </a:r>
            <a:r>
              <a:rPr lang="en-US" sz="2400" dirty="0" smtClean="0"/>
              <a:t>maintain your communication with your supervisor to plan your schedule ahead.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1340768"/>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4509120"/>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648072"/>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3573016"/>
            <a:ext cx="1176065" cy="9807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oy holds plant web small.jpg"/>
          <p:cNvPicPr>
            <a:picLocks noChangeAspect="1"/>
          </p:cNvPicPr>
          <p:nvPr/>
        </p:nvPicPr>
        <p:blipFill>
          <a:blip r:embed="rId3" cstate="print"/>
          <a:stretch>
            <a:fillRect/>
          </a:stretch>
        </p:blipFill>
        <p:spPr>
          <a:xfrm>
            <a:off x="214282" y="1571612"/>
            <a:ext cx="2111478"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0" y="857232"/>
            <a:ext cx="9144000" cy="576263"/>
          </a:xfrm>
          <a:prstGeom prst="roundRect">
            <a:avLst/>
          </a:prstGeom>
          <a:solidFill>
            <a:srgbClr val="0070C0"/>
          </a:solidFill>
          <a:effectLst>
            <a:glow rad="228600">
              <a:schemeClr val="accent6">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solidFill>
                  <a:srgbClr val="FF0000"/>
                </a:solidFill>
                <a:cs typeface="Arial" pitchFamily="34" charset="0"/>
              </a:rPr>
              <a:t>VISION &amp; MISSION</a:t>
            </a:r>
            <a:endParaRPr lang="en-MY" sz="2800" b="1" dirty="0">
              <a:solidFill>
                <a:srgbClr val="FF0000"/>
              </a:solidFill>
              <a:cs typeface="Arial" pitchFamily="34" charset="0"/>
            </a:endParaRPr>
          </a:p>
        </p:txBody>
      </p:sp>
      <p:sp>
        <p:nvSpPr>
          <p:cNvPr id="7177" name="Footer Placeholder 1"/>
          <p:cNvSpPr>
            <a:spLocks noGrp="1"/>
          </p:cNvSpPr>
          <p:nvPr>
            <p:ph type="ftr" sz="quarter" idx="11"/>
          </p:nvPr>
        </p:nvSpPr>
        <p:spPr bwMode="auto">
          <a:noFill/>
          <a:ln>
            <a:miter lim="800000"/>
            <a:headEnd/>
            <a:tailEnd/>
          </a:ln>
        </p:spPr>
        <p:txBody>
          <a:bodyPr/>
          <a:lstStyle/>
          <a:p>
            <a:r>
              <a:rPr lang="en-MY" dirty="0" smtClean="0"/>
              <a:t>IIC University of Technology, </a:t>
            </a:r>
          </a:p>
          <a:p>
            <a:r>
              <a:rPr lang="en-MY" dirty="0" smtClean="0"/>
              <a:t>Kingdom of Cambodia</a:t>
            </a:r>
          </a:p>
        </p:txBody>
      </p:sp>
      <p:sp>
        <p:nvSpPr>
          <p:cNvPr id="7178" name="Slide Number Placeholder 2"/>
          <p:cNvSpPr>
            <a:spLocks noGrp="1"/>
          </p:cNvSpPr>
          <p:nvPr>
            <p:ph type="sldNum" sz="quarter" idx="12"/>
          </p:nvPr>
        </p:nvSpPr>
        <p:spPr bwMode="auto">
          <a:noFill/>
          <a:ln>
            <a:miter lim="800000"/>
            <a:headEnd/>
            <a:tailEnd/>
          </a:ln>
        </p:spPr>
        <p:txBody>
          <a:bodyPr/>
          <a:lstStyle/>
          <a:p>
            <a:fld id="{DE0D9E1F-FDF9-49FA-B750-7A784F8B4CFE}" type="slidenum">
              <a:rPr lang="en-MY" smtClean="0"/>
              <a:pPr/>
              <a:t>2</a:t>
            </a:fld>
            <a:endParaRPr lang="en-MY" smtClean="0"/>
          </a:p>
        </p:txBody>
      </p:sp>
      <p:sp>
        <p:nvSpPr>
          <p:cNvPr id="8" name="TextBox 7"/>
          <p:cNvSpPr txBox="1"/>
          <p:nvPr/>
        </p:nvSpPr>
        <p:spPr>
          <a:xfrm>
            <a:off x="2627784" y="1916832"/>
            <a:ext cx="626469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VISION </a:t>
            </a:r>
          </a:p>
          <a:p>
            <a:endParaRPr lang="en-US" b="1" dirty="0" smtClean="0"/>
          </a:p>
          <a:p>
            <a:r>
              <a:rPr lang="en-US" dirty="0" smtClean="0">
                <a:solidFill>
                  <a:schemeClr val="tx1"/>
                </a:solidFill>
              </a:rPr>
              <a:t>To nurture industry leader with high problem solving skills </a:t>
            </a:r>
          </a:p>
          <a:p>
            <a:r>
              <a:rPr lang="en-US" dirty="0" smtClean="0">
                <a:solidFill>
                  <a:schemeClr val="tx1"/>
                </a:solidFill>
              </a:rPr>
              <a:t>and strong fundamental of body of knowledge. </a:t>
            </a:r>
          </a:p>
          <a:p>
            <a:endParaRPr lang="en-US" dirty="0" smtClean="0"/>
          </a:p>
        </p:txBody>
      </p:sp>
      <p:sp>
        <p:nvSpPr>
          <p:cNvPr id="10" name="TextBox 9"/>
          <p:cNvSpPr txBox="1"/>
          <p:nvPr/>
        </p:nvSpPr>
        <p:spPr>
          <a:xfrm>
            <a:off x="2555776" y="3717032"/>
            <a:ext cx="64087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MISSION  </a:t>
            </a:r>
          </a:p>
          <a:p>
            <a:endParaRPr lang="en-US" dirty="0" smtClean="0">
              <a:solidFill>
                <a:schemeClr val="tx1"/>
              </a:solidFill>
            </a:endParaRPr>
          </a:p>
          <a:p>
            <a:pPr algn="just"/>
            <a:r>
              <a:rPr lang="en-US" dirty="0" smtClean="0">
                <a:solidFill>
                  <a:schemeClr val="tx1"/>
                </a:solidFill>
              </a:rPr>
              <a:t>To create a human potential with high creativity and innovation in problem solving to increase the organization productivity. </a:t>
            </a:r>
          </a:p>
          <a:p>
            <a:pPr algn="just"/>
            <a:endParaRPr lang="en-US" dirty="0" smtClean="0"/>
          </a:p>
        </p:txBody>
      </p:sp>
      <p:pic>
        <p:nvPicPr>
          <p:cNvPr id="9" name="Picture 8" descr="IIC logo_01"/>
          <p:cNvPicPr/>
          <p:nvPr/>
        </p:nvPicPr>
        <p:blipFill>
          <a:blip r:embed="rId4" cstate="print"/>
          <a:srcRect/>
          <a:stretch>
            <a:fillRect/>
          </a:stretch>
        </p:blipFill>
        <p:spPr bwMode="auto">
          <a:xfrm>
            <a:off x="8460432"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86462B-C934-4748-B287-A6E2A8069462}" type="slidenum">
              <a:rPr lang="en-MY" smtClean="0"/>
              <a:pPr/>
              <a:t>20</a:t>
            </a:fld>
            <a:endParaRPr lang="en-MY"/>
          </a:p>
        </p:txBody>
      </p:sp>
      <p:sp>
        <p:nvSpPr>
          <p:cNvPr id="6" name="TextBox 5"/>
          <p:cNvSpPr txBox="1"/>
          <p:nvPr/>
        </p:nvSpPr>
        <p:spPr>
          <a:xfrm>
            <a:off x="1187624" y="319296"/>
            <a:ext cx="781236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MY" sz="2400" b="1" dirty="0" smtClean="0"/>
              <a:t>Complex University Procedures </a:t>
            </a:r>
            <a:endParaRPr lang="en-MY" sz="2400" dirty="0" smtClean="0"/>
          </a:p>
          <a:p>
            <a:pPr lvl="1" algn="just"/>
            <a:r>
              <a:rPr lang="en-MY" sz="2400" dirty="0" smtClean="0"/>
              <a:t>Some universities need the candidates to form a research committee in their research. In addition, any approval such as comprehensive examination, the proposal defence, candidates need to get all members in the committee to attend it together. It has always been a challenge for candidates to get their supervisors to sit together for any approval. </a:t>
            </a:r>
            <a:endParaRPr lang="en-MY" sz="2400" dirty="0"/>
          </a:p>
        </p:txBody>
      </p:sp>
      <p:sp>
        <p:nvSpPr>
          <p:cNvPr id="8" name="TextBox 7"/>
          <p:cNvSpPr txBox="1"/>
          <p:nvPr/>
        </p:nvSpPr>
        <p:spPr>
          <a:xfrm>
            <a:off x="1259632" y="3645024"/>
            <a:ext cx="7740352" cy="29238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3200" b="1" dirty="0" smtClean="0">
                <a:solidFill>
                  <a:srgbClr val="FF0000"/>
                </a:solidFill>
              </a:rPr>
              <a:t>IIC Supervisory: Simple Procedure during Supervisory Process</a:t>
            </a:r>
            <a:endParaRPr lang="en-MY" sz="3200" dirty="0" smtClean="0">
              <a:solidFill>
                <a:srgbClr val="FF0000"/>
              </a:solidFill>
            </a:endParaRPr>
          </a:p>
          <a:p>
            <a:r>
              <a:rPr lang="en-US" sz="2400" dirty="0" smtClean="0"/>
              <a:t>Researchers can communicate with their supervisors through one to one coaching session. Once the supervisor agrees that the researcher is ready for proposal defense and Viva Voce, the researcher can proceed with the final examinations.  </a:t>
            </a:r>
            <a:endParaRPr lang="en-MY" sz="2400" dirty="0"/>
          </a:p>
        </p:txBody>
      </p:sp>
      <p:pic>
        <p:nvPicPr>
          <p:cNvPr id="10" name="Picture 2" descr="http://upload.wikimedia.org/wikipedia/en/thumb/d/dc/NOW_News_Logo.png/220px-NOW_News_Logo.png"/>
          <p:cNvPicPr>
            <a:picLocks noChangeAspect="1" noChangeArrowheads="1"/>
          </p:cNvPicPr>
          <p:nvPr/>
        </p:nvPicPr>
        <p:blipFill>
          <a:blip r:embed="rId2" cstate="print"/>
          <a:srcRect/>
          <a:stretch>
            <a:fillRect/>
          </a:stretch>
        </p:blipFill>
        <p:spPr bwMode="auto">
          <a:xfrm>
            <a:off x="0" y="1124744"/>
            <a:ext cx="1152128" cy="1440160"/>
          </a:xfrm>
          <a:prstGeom prst="rect">
            <a:avLst/>
          </a:prstGeom>
          <a:noFill/>
        </p:spPr>
      </p:pic>
      <p:pic>
        <p:nvPicPr>
          <p:cNvPr id="11" name="Picture 10" descr="IIC logo_01"/>
          <p:cNvPicPr/>
          <p:nvPr/>
        </p:nvPicPr>
        <p:blipFill>
          <a:blip r:embed="rId3" cstate="print"/>
          <a:srcRect/>
          <a:stretch>
            <a:fillRect/>
          </a:stretch>
        </p:blipFill>
        <p:spPr bwMode="auto">
          <a:xfrm>
            <a:off x="0" y="4509120"/>
            <a:ext cx="12596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0" y="432048"/>
            <a:ext cx="1176065" cy="980728"/>
          </a:xfrm>
          <a:prstGeom prst="rect">
            <a:avLst/>
          </a:prstGeom>
          <a:noFill/>
        </p:spPr>
      </p:pic>
      <p:pic>
        <p:nvPicPr>
          <p:cNvPr id="13" name="Picture 4" descr="https://encrypted-tbn1.gstatic.com/images?q=tbn:ANd9GcQTKo8MTzBQolb4w_yp9BzXYwyeqv2iU98XagX9lm8E7XcChzdUnw"/>
          <p:cNvPicPr>
            <a:picLocks noChangeAspect="1" noChangeArrowheads="1"/>
          </p:cNvPicPr>
          <p:nvPr/>
        </p:nvPicPr>
        <p:blipFill>
          <a:blip r:embed="rId4" cstate="print"/>
          <a:srcRect/>
          <a:stretch>
            <a:fillRect/>
          </a:stretch>
        </p:blipFill>
        <p:spPr bwMode="auto">
          <a:xfrm>
            <a:off x="35496" y="3573016"/>
            <a:ext cx="1176065" cy="9807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s.adobe.com/captivate/files/2012/01/Book_Rapid-eLearning.jpg"/>
          <p:cNvPicPr>
            <a:picLocks noChangeAspect="1" noChangeArrowheads="1"/>
          </p:cNvPicPr>
          <p:nvPr/>
        </p:nvPicPr>
        <p:blipFill>
          <a:blip r:embed="rId2" cstate="print"/>
          <a:srcRect/>
          <a:stretch>
            <a:fillRect/>
          </a:stretch>
        </p:blipFill>
        <p:spPr bwMode="auto">
          <a:xfrm>
            <a:off x="1763688" y="527917"/>
            <a:ext cx="5256584" cy="5708071"/>
          </a:xfrm>
          <a:prstGeom prst="rect">
            <a:avLst/>
          </a:prstGeom>
          <a:noFill/>
        </p:spPr>
      </p:pic>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
        <p:nvSpPr>
          <p:cNvPr id="4" name="Footer Placeholder 3"/>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21</a:t>
            </a:fld>
            <a:endParaRPr lang="en-MY"/>
          </a:p>
        </p:txBody>
      </p:sp>
      <p:sp>
        <p:nvSpPr>
          <p:cNvPr id="6" name="Rectangle 5"/>
          <p:cNvSpPr/>
          <p:nvPr/>
        </p:nvSpPr>
        <p:spPr>
          <a:xfrm>
            <a:off x="0" y="2852936"/>
            <a:ext cx="9144000" cy="10001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smtClean="0">
                <a:solidFill>
                  <a:srgbClr val="FF0000"/>
                </a:solidFill>
                <a:cs typeface="Arial" charset="0"/>
              </a:rPr>
              <a:t>Learning Method </a:t>
            </a:r>
            <a:endParaRPr lang="en-MY" sz="5400" b="1" dirty="0">
              <a:solidFill>
                <a:srgbClr val="FF0000"/>
              </a:solidFill>
              <a:cs typeface="Arial" charset="0"/>
            </a:endParaRPr>
          </a:p>
        </p:txBody>
      </p:sp>
      <p:pic>
        <p:nvPicPr>
          <p:cNvPr id="7" name="Picture 6" descr="IIC logo_01"/>
          <p:cNvPicPr/>
          <p:nvPr/>
        </p:nvPicPr>
        <p:blipFill>
          <a:blip r:embed="rId3"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22</a:t>
            </a:fld>
            <a:endParaRPr lang="en-MY"/>
          </a:p>
        </p:txBody>
      </p:sp>
      <p:sp>
        <p:nvSpPr>
          <p:cNvPr id="6" name="Rounded Rectangle 5"/>
          <p:cNvSpPr/>
          <p:nvPr/>
        </p:nvSpPr>
        <p:spPr>
          <a:xfrm>
            <a:off x="0" y="548680"/>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Learning Method </a:t>
            </a:r>
            <a:endParaRPr lang="en-MY" sz="4000" b="1" i="1" dirty="0">
              <a:solidFill>
                <a:srgbClr val="FF0000"/>
              </a:solidFill>
              <a:cs typeface="Arial" charset="0"/>
            </a:endParaRPr>
          </a:p>
        </p:txBody>
      </p:sp>
      <p:pic>
        <p:nvPicPr>
          <p:cNvPr id="2050" name="Picture 2" descr="http://static.guim.co.uk/sys-images/Technology/Pix/pictures/2009/1/21/1232541630717/Library-001.jpg"/>
          <p:cNvPicPr>
            <a:picLocks noChangeAspect="1" noChangeArrowheads="1"/>
          </p:cNvPicPr>
          <p:nvPr/>
        </p:nvPicPr>
        <p:blipFill>
          <a:blip r:embed="rId2" cstate="print"/>
          <a:srcRect/>
          <a:stretch>
            <a:fillRect/>
          </a:stretch>
        </p:blipFill>
        <p:spPr bwMode="auto">
          <a:xfrm>
            <a:off x="251520" y="1527175"/>
            <a:ext cx="3312368" cy="1987421"/>
          </a:xfrm>
          <a:prstGeom prst="rect">
            <a:avLst/>
          </a:prstGeom>
          <a:noFill/>
        </p:spPr>
      </p:pic>
      <p:sp>
        <p:nvSpPr>
          <p:cNvPr id="8" name="TextBox 7"/>
          <p:cNvSpPr txBox="1"/>
          <p:nvPr/>
        </p:nvSpPr>
        <p:spPr>
          <a:xfrm>
            <a:off x="1403648" y="3429000"/>
            <a:ext cx="11128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t>Library </a:t>
            </a:r>
            <a:endParaRPr lang="en-MY" sz="2400" dirty="0"/>
          </a:p>
        </p:txBody>
      </p:sp>
      <p:pic>
        <p:nvPicPr>
          <p:cNvPr id="2052" name="Picture 4" descr="http://www.sohosalescoaching.com/wp-content/uploads/2013/03/coaching.jpg"/>
          <p:cNvPicPr>
            <a:picLocks noChangeAspect="1" noChangeArrowheads="1"/>
          </p:cNvPicPr>
          <p:nvPr/>
        </p:nvPicPr>
        <p:blipFill>
          <a:blip r:embed="rId3" cstate="print"/>
          <a:srcRect/>
          <a:stretch>
            <a:fillRect/>
          </a:stretch>
        </p:blipFill>
        <p:spPr bwMode="auto">
          <a:xfrm>
            <a:off x="4860032" y="1412776"/>
            <a:ext cx="3390900" cy="2022352"/>
          </a:xfrm>
          <a:prstGeom prst="rect">
            <a:avLst/>
          </a:prstGeom>
          <a:noFill/>
        </p:spPr>
      </p:pic>
      <p:sp>
        <p:nvSpPr>
          <p:cNvPr id="10" name="TextBox 9"/>
          <p:cNvSpPr txBox="1"/>
          <p:nvPr/>
        </p:nvSpPr>
        <p:spPr>
          <a:xfrm>
            <a:off x="5148064" y="3429000"/>
            <a:ext cx="2833020"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n-US" sz="2400" dirty="0" smtClean="0"/>
              <a:t>One to One Coaching</a:t>
            </a:r>
            <a:endParaRPr lang="en-MY" sz="2400" dirty="0"/>
          </a:p>
        </p:txBody>
      </p:sp>
      <p:pic>
        <p:nvPicPr>
          <p:cNvPr id="2054" name="Picture 6" descr="http://ls.berkeley.edu/files/images/panelists_colloquium.jpg"/>
          <p:cNvPicPr>
            <a:picLocks noChangeAspect="1" noChangeArrowheads="1"/>
          </p:cNvPicPr>
          <p:nvPr/>
        </p:nvPicPr>
        <p:blipFill>
          <a:blip r:embed="rId4" cstate="print"/>
          <a:srcRect/>
          <a:stretch>
            <a:fillRect/>
          </a:stretch>
        </p:blipFill>
        <p:spPr bwMode="auto">
          <a:xfrm>
            <a:off x="2195736" y="3861048"/>
            <a:ext cx="4368949" cy="2090106"/>
          </a:xfrm>
          <a:prstGeom prst="rect">
            <a:avLst/>
          </a:prstGeom>
          <a:noFill/>
        </p:spPr>
      </p:pic>
      <p:sp>
        <p:nvSpPr>
          <p:cNvPr id="12" name="TextBox 11"/>
          <p:cNvSpPr txBox="1"/>
          <p:nvPr/>
        </p:nvSpPr>
        <p:spPr>
          <a:xfrm>
            <a:off x="2984277" y="5949280"/>
            <a:ext cx="288386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dirty="0" smtClean="0"/>
              <a:t>Research Colloquium </a:t>
            </a:r>
            <a:endParaRPr lang="en-MY"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r>
              <a:rPr lang="en-US" dirty="0" smtClean="0"/>
              <a:t>IND 6006 Research Proposal Writing </a:t>
            </a:r>
          </a:p>
          <a:p>
            <a:r>
              <a:rPr lang="en-US" dirty="0" smtClean="0"/>
              <a:t>IND 6016 Data Collection </a:t>
            </a:r>
          </a:p>
          <a:p>
            <a:r>
              <a:rPr lang="en-US" dirty="0" smtClean="0"/>
              <a:t>IND 6026 Thesis Writing </a:t>
            </a:r>
          </a:p>
          <a:p>
            <a:r>
              <a:rPr lang="en-US" dirty="0" smtClean="0"/>
              <a:t>IND 6036 VIVA VOCE Preparation </a:t>
            </a:r>
          </a:p>
          <a:p>
            <a:endParaRPr lang="en-MY" dirty="0"/>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23</a:t>
            </a:fld>
            <a:endParaRPr lang="en-MY"/>
          </a:p>
        </p:txBody>
      </p:sp>
      <p:sp>
        <p:nvSpPr>
          <p:cNvPr id="6" name="Rounded Rectangle 5"/>
          <p:cNvSpPr/>
          <p:nvPr/>
        </p:nvSpPr>
        <p:spPr>
          <a:xfrm>
            <a:off x="0" y="548680"/>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Audit Subjects</a:t>
            </a:r>
            <a:endParaRPr lang="en-MY" sz="4000" b="1" i="1" dirty="0">
              <a:solidFill>
                <a:srgbClr val="FF0000"/>
              </a:solidFill>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1"/>
          <p:cNvSpPr>
            <a:spLocks noGrp="1"/>
          </p:cNvSpPr>
          <p:nvPr>
            <p:ph type="ftr" sz="quarter" idx="11"/>
          </p:nvPr>
        </p:nvSpPr>
        <p:spPr bwMode="auto">
          <a:noFill/>
          <a:ln>
            <a:miter lim="800000"/>
            <a:headEnd/>
            <a:tailEnd/>
          </a:ln>
        </p:spPr>
        <p:txBody>
          <a:bodyPr/>
          <a:lstStyle/>
          <a:p>
            <a:r>
              <a:rPr lang="en-MY" smtClean="0"/>
              <a:t>IIC University of Technology,  Kingdom of Cambodia</a:t>
            </a:r>
          </a:p>
        </p:txBody>
      </p:sp>
      <p:sp>
        <p:nvSpPr>
          <p:cNvPr id="15365" name="Slide Number Placeholder 2"/>
          <p:cNvSpPr>
            <a:spLocks noGrp="1"/>
          </p:cNvSpPr>
          <p:nvPr>
            <p:ph type="sldNum" sz="quarter" idx="12"/>
          </p:nvPr>
        </p:nvSpPr>
        <p:spPr bwMode="auto">
          <a:noFill/>
          <a:ln>
            <a:miter lim="800000"/>
            <a:headEnd/>
            <a:tailEnd/>
          </a:ln>
        </p:spPr>
        <p:txBody>
          <a:bodyPr/>
          <a:lstStyle/>
          <a:p>
            <a:fld id="{DF985752-B4AA-4943-A407-603CF6F951F2}" type="slidenum">
              <a:rPr lang="en-MY" smtClean="0"/>
              <a:pPr/>
              <a:t>24</a:t>
            </a:fld>
            <a:endParaRPr lang="en-MY" smtClean="0"/>
          </a:p>
        </p:txBody>
      </p:sp>
      <p:sp>
        <p:nvSpPr>
          <p:cNvPr id="5" name="Rectangle 4"/>
          <p:cNvSpPr/>
          <p:nvPr/>
        </p:nvSpPr>
        <p:spPr>
          <a:xfrm>
            <a:off x="0" y="620713"/>
            <a:ext cx="9144000" cy="10001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a:solidFill>
                  <a:srgbClr val="FF0000"/>
                </a:solidFill>
                <a:cs typeface="Arial" charset="0"/>
              </a:rPr>
              <a:t>Admission Requirements</a:t>
            </a:r>
            <a:endParaRPr lang="en-MY" sz="5400" b="1" dirty="0">
              <a:solidFill>
                <a:srgbClr val="FF0000"/>
              </a:solidFill>
              <a:cs typeface="Arial" charset="0"/>
            </a:endParaRPr>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1175374886"/>
              </p:ext>
            </p:extLst>
          </p:nvPr>
        </p:nvGraphicFramePr>
        <p:xfrm>
          <a:off x="827584" y="1772816"/>
          <a:ext cx="751249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
        <p:nvSpPr>
          <p:cNvPr id="4" name="Footer Placeholder 3"/>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25</a:t>
            </a:fld>
            <a:endParaRPr lang="en-MY"/>
          </a:p>
        </p:txBody>
      </p:sp>
      <p:sp>
        <p:nvSpPr>
          <p:cNvPr id="6" name="Rectangle 5"/>
          <p:cNvSpPr/>
          <p:nvPr/>
        </p:nvSpPr>
        <p:spPr>
          <a:xfrm>
            <a:off x="0" y="2852936"/>
            <a:ext cx="9144000" cy="10001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smtClean="0">
                <a:solidFill>
                  <a:srgbClr val="FF0000"/>
                </a:solidFill>
                <a:cs typeface="Arial" charset="0"/>
              </a:rPr>
              <a:t>Duration </a:t>
            </a:r>
            <a:endParaRPr lang="en-MY" sz="5400" b="1" dirty="0">
              <a:solidFill>
                <a:srgbClr val="FF0000"/>
              </a:solidFill>
              <a:cs typeface="Arial" charset="0"/>
            </a:endParaRPr>
          </a:p>
        </p:txBody>
      </p:sp>
      <p:pic>
        <p:nvPicPr>
          <p:cNvPr id="7" name="Picture 6" descr="IIC logo_01"/>
          <p:cNvPicPr/>
          <p:nvPr/>
        </p:nvPicPr>
        <p:blipFill>
          <a:blip r:embed="rId2"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571480"/>
          <a:ext cx="8686800" cy="2571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Slide Number Placeholder 18"/>
          <p:cNvSpPr>
            <a:spLocks noGrp="1"/>
          </p:cNvSpPr>
          <p:nvPr>
            <p:ph type="sldNum" sz="quarter" idx="12"/>
          </p:nvPr>
        </p:nvSpPr>
        <p:spPr bwMode="auto">
          <a:xfrm>
            <a:off x="6553200" y="6186488"/>
            <a:ext cx="2133600" cy="534987"/>
          </a:xfrm>
          <a:noFill/>
          <a:ln>
            <a:miter lim="800000"/>
            <a:headEnd/>
            <a:tailEnd/>
          </a:ln>
        </p:spPr>
        <p:txBody>
          <a:bodyPr/>
          <a:lstStyle/>
          <a:p>
            <a:fld id="{D82E6D59-2498-4C30-9BFF-1F051AA76611}" type="slidenum">
              <a:rPr lang="en-MY" smtClean="0"/>
              <a:pPr/>
              <a:t>26</a:t>
            </a:fld>
            <a:endParaRPr lang="en-MY" smtClean="0"/>
          </a:p>
        </p:txBody>
      </p:sp>
      <p:grpSp>
        <p:nvGrpSpPr>
          <p:cNvPr id="2" name="Group 8"/>
          <p:cNvGrpSpPr/>
          <p:nvPr/>
        </p:nvGrpSpPr>
        <p:grpSpPr>
          <a:xfrm>
            <a:off x="179512" y="2232248"/>
            <a:ext cx="2207428" cy="4437112"/>
            <a:chOff x="1824" y="928695"/>
            <a:chExt cx="1944138" cy="742937"/>
          </a:xfrm>
          <a:solidFill>
            <a:schemeClr val="accent3">
              <a:lumMod val="60000"/>
              <a:lumOff val="40000"/>
            </a:schemeClr>
          </a:solidFill>
        </p:grpSpPr>
        <p:sp>
          <p:nvSpPr>
            <p:cNvPr id="10" name="Rounded Rectangle 9"/>
            <p:cNvSpPr/>
            <p:nvPr/>
          </p:nvSpPr>
          <p:spPr>
            <a:xfrm>
              <a:off x="1824" y="928695"/>
              <a:ext cx="1944138" cy="742937"/>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4"/>
            <p:cNvSpPr/>
            <p:nvPr/>
          </p:nvSpPr>
          <p:spPr>
            <a:xfrm>
              <a:off x="38091" y="964962"/>
              <a:ext cx="1871604" cy="670403"/>
            </a:xfrm>
            <a:prstGeom prst="rect">
              <a:avLst/>
            </a:prstGeom>
            <a:grpFill/>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en-MY" sz="2900" dirty="0"/>
            </a:p>
          </p:txBody>
        </p:sp>
      </p:grpSp>
      <p:sp>
        <p:nvSpPr>
          <p:cNvPr id="17" name="Rounded Rectangle 4"/>
          <p:cNvSpPr/>
          <p:nvPr/>
        </p:nvSpPr>
        <p:spPr>
          <a:xfrm>
            <a:off x="2379663" y="2462213"/>
            <a:ext cx="2152650" cy="395763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anchor="ctr"/>
          <a:lstStyle/>
          <a:p>
            <a:pPr algn="ctr" defTabSz="1289050">
              <a:lnSpc>
                <a:spcPct val="90000"/>
              </a:lnSpc>
              <a:spcAft>
                <a:spcPct val="35000"/>
              </a:spcAft>
              <a:defRPr/>
            </a:pPr>
            <a:r>
              <a:rPr lang="en-US" sz="2900">
                <a:solidFill>
                  <a:srgbClr val="FFFFFF"/>
                </a:solidFill>
                <a:cs typeface="Arial" charset="0"/>
              </a:rPr>
              <a:t>Yea 2</a:t>
            </a:r>
            <a:endParaRPr lang="en-MY" sz="2900">
              <a:solidFill>
                <a:srgbClr val="FFFFFF"/>
              </a:solidFill>
              <a:cs typeface="Arial" charset="0"/>
            </a:endParaRPr>
          </a:p>
        </p:txBody>
      </p:sp>
      <p:grpSp>
        <p:nvGrpSpPr>
          <p:cNvPr id="3" name="Group 24"/>
          <p:cNvGrpSpPr/>
          <p:nvPr/>
        </p:nvGrpSpPr>
        <p:grpSpPr>
          <a:xfrm>
            <a:off x="2392546" y="2245192"/>
            <a:ext cx="2286332" cy="4464496"/>
            <a:chOff x="2244468" y="921067"/>
            <a:chExt cx="1850576" cy="729657"/>
          </a:xfrm>
          <a:solidFill>
            <a:srgbClr val="00CC99"/>
          </a:solidFill>
        </p:grpSpPr>
        <p:sp>
          <p:nvSpPr>
            <p:cNvPr id="26" name="Rounded Rectangle 25"/>
            <p:cNvSpPr/>
            <p:nvPr/>
          </p:nvSpPr>
          <p:spPr>
            <a:xfrm>
              <a:off x="2244468" y="921067"/>
              <a:ext cx="1850576" cy="729657"/>
            </a:xfrm>
            <a:prstGeom prst="roundRect">
              <a:avLst/>
            </a:prstGeom>
            <a:grp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7" name="Rounded Rectangle 4"/>
            <p:cNvSpPr/>
            <p:nvPr/>
          </p:nvSpPr>
          <p:spPr>
            <a:xfrm>
              <a:off x="2280087" y="956686"/>
              <a:ext cx="1786733" cy="658419"/>
            </a:xfrm>
            <a:prstGeom prst="rect">
              <a:avLst/>
            </a:prstGeom>
            <a:grpFill/>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r>
                <a:rPr lang="en-US" sz="2400" dirty="0" smtClean="0"/>
                <a:t>Proposal Defense </a:t>
              </a:r>
            </a:p>
            <a:p>
              <a:pPr algn="ctr" defTabSz="1289050">
                <a:lnSpc>
                  <a:spcPct val="90000"/>
                </a:lnSpc>
                <a:spcAft>
                  <a:spcPct val="35000"/>
                </a:spcAft>
                <a:defRPr/>
              </a:pPr>
              <a:r>
                <a:rPr lang="en-US" sz="2400" dirty="0" smtClean="0"/>
                <a:t>Ethical Clearance</a:t>
              </a:r>
            </a:p>
            <a:p>
              <a:pPr algn="ctr" defTabSz="1289050">
                <a:lnSpc>
                  <a:spcPct val="90000"/>
                </a:lnSpc>
                <a:spcAft>
                  <a:spcPct val="35000"/>
                </a:spcAft>
                <a:defRPr/>
              </a:pPr>
              <a:r>
                <a:rPr lang="en-US" sz="2400" dirty="0" smtClean="0"/>
                <a:t>Improvement of</a:t>
              </a:r>
            </a:p>
            <a:p>
              <a:pPr algn="ctr" defTabSz="1289050">
                <a:lnSpc>
                  <a:spcPct val="90000"/>
                </a:lnSpc>
                <a:spcAft>
                  <a:spcPct val="35000"/>
                </a:spcAft>
                <a:defRPr/>
              </a:pPr>
              <a:r>
                <a:rPr lang="en-US" sz="2400" dirty="0" smtClean="0"/>
                <a:t>proposal</a:t>
              </a:r>
            </a:p>
          </p:txBody>
        </p:sp>
      </p:grpSp>
      <p:sp>
        <p:nvSpPr>
          <p:cNvPr id="29" name="Rounded Rectangle 28"/>
          <p:cNvSpPr/>
          <p:nvPr/>
        </p:nvSpPr>
        <p:spPr>
          <a:xfrm>
            <a:off x="4667250" y="2244725"/>
            <a:ext cx="2136775" cy="4424363"/>
          </a:xfrm>
          <a:prstGeom prst="roundRect">
            <a:avLst/>
          </a:prstGeom>
          <a:solidFill>
            <a:schemeClr val="tx2">
              <a:lumMod val="40000"/>
              <a:lumOff val="60000"/>
            </a:schemeClr>
          </a:solid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a:lstStyle/>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r>
              <a:rPr lang="en-US" sz="2400" dirty="0" smtClean="0">
                <a:solidFill>
                  <a:prstClr val="black"/>
                </a:solidFill>
                <a:cs typeface="Arial" charset="0"/>
              </a:rPr>
              <a:t>Data Analysis and Write up</a:t>
            </a:r>
          </a:p>
          <a:p>
            <a:pPr algn="ctr"/>
            <a:endParaRPr lang="en-US" sz="2400" dirty="0" smtClean="0">
              <a:solidFill>
                <a:prstClr val="black"/>
              </a:solidFill>
              <a:cs typeface="Arial" charset="0"/>
            </a:endParaRPr>
          </a:p>
          <a:p>
            <a:pPr algn="ctr"/>
            <a:r>
              <a:rPr lang="en-US" sz="2400" dirty="0" smtClean="0">
                <a:solidFill>
                  <a:prstClr val="black"/>
                </a:solidFill>
                <a:cs typeface="Arial" charset="0"/>
              </a:rPr>
              <a:t> </a:t>
            </a: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endParaRPr lang="en-MY" sz="2000" dirty="0"/>
          </a:p>
        </p:txBody>
      </p:sp>
      <p:sp>
        <p:nvSpPr>
          <p:cNvPr id="32" name="Rounded Rectangle 31"/>
          <p:cNvSpPr/>
          <p:nvPr/>
        </p:nvSpPr>
        <p:spPr>
          <a:xfrm>
            <a:off x="6828312" y="2244436"/>
            <a:ext cx="2185059" cy="4424924"/>
          </a:xfrm>
          <a:prstGeom prst="roundRect">
            <a:avLst/>
          </a:prstGeom>
          <a:solidFill>
            <a:schemeClr val="accent4">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Conclusion</a:t>
            </a:r>
          </a:p>
          <a:p>
            <a:pPr algn="ctr"/>
            <a:endParaRPr lang="en-US" sz="2400" dirty="0" smtClean="0">
              <a:solidFill>
                <a:schemeClr val="tx1"/>
              </a:solidFill>
            </a:endParaRPr>
          </a:p>
          <a:p>
            <a:pPr algn="ctr"/>
            <a:r>
              <a:rPr lang="en-US" sz="2400" dirty="0" smtClean="0">
                <a:solidFill>
                  <a:schemeClr val="tx1"/>
                </a:solidFill>
              </a:rPr>
              <a:t>VIVA Examination </a:t>
            </a:r>
            <a:endParaRPr lang="en-MY" sz="2400" dirty="0">
              <a:solidFill>
                <a:schemeClr val="tx1"/>
              </a:solidFill>
            </a:endParaRPr>
          </a:p>
        </p:txBody>
      </p:sp>
      <p:sp>
        <p:nvSpPr>
          <p:cNvPr id="17420" name="Rectangle 33"/>
          <p:cNvSpPr>
            <a:spLocks noChangeArrowheads="1"/>
          </p:cNvSpPr>
          <p:nvPr/>
        </p:nvSpPr>
        <p:spPr bwMode="auto">
          <a:xfrm>
            <a:off x="323850" y="2349500"/>
            <a:ext cx="2016125" cy="3046988"/>
          </a:xfrm>
          <a:prstGeom prst="rect">
            <a:avLst/>
          </a:prstGeom>
          <a:noFill/>
          <a:ln w="9525">
            <a:noFill/>
            <a:miter lim="800000"/>
            <a:headEnd/>
            <a:tailEnd/>
          </a:ln>
        </p:spPr>
        <p:txBody>
          <a:bodyPr>
            <a:spAutoFit/>
          </a:bodyPr>
          <a:lstStyle/>
          <a:p>
            <a:pPr algn="ctr"/>
            <a:endParaRPr lang="en-US" sz="2400" dirty="0" smtClean="0"/>
          </a:p>
          <a:p>
            <a:pPr algn="ctr"/>
            <a:endParaRPr lang="en-US" sz="2400" dirty="0" smtClean="0"/>
          </a:p>
          <a:p>
            <a:pPr algn="ctr"/>
            <a:r>
              <a:rPr lang="en-US" sz="2400" dirty="0" smtClean="0"/>
              <a:t>Preparation of Proposal </a:t>
            </a:r>
          </a:p>
          <a:p>
            <a:pPr algn="ctr"/>
            <a:endParaRPr lang="en-US" sz="2400" dirty="0" smtClean="0"/>
          </a:p>
          <a:p>
            <a:pPr algn="ctr"/>
            <a:r>
              <a:rPr lang="en-US" sz="2400" dirty="0" smtClean="0"/>
              <a:t>Development of Tools/ Model </a:t>
            </a:r>
            <a:endParaRPr lang="en-US" sz="2400" dirty="0"/>
          </a:p>
        </p:txBody>
      </p:sp>
      <p:sp>
        <p:nvSpPr>
          <p:cNvPr id="17423" name="Rectangle 39"/>
          <p:cNvSpPr>
            <a:spLocks noChangeArrowheads="1"/>
          </p:cNvSpPr>
          <p:nvPr/>
        </p:nvSpPr>
        <p:spPr bwMode="auto">
          <a:xfrm>
            <a:off x="6875463" y="2133600"/>
            <a:ext cx="2160587" cy="430887"/>
          </a:xfrm>
          <a:prstGeom prst="rect">
            <a:avLst/>
          </a:prstGeom>
          <a:noFill/>
          <a:ln w="9525">
            <a:noFill/>
            <a:miter lim="800000"/>
            <a:headEnd/>
            <a:tailEnd/>
          </a:ln>
        </p:spPr>
        <p:txBody>
          <a:bodyPr>
            <a:spAutoFit/>
          </a:bodyPr>
          <a:lstStyle/>
          <a:p>
            <a:pPr marL="342900" indent="-342900"/>
            <a:endParaRPr lang="en-US" sz="1100" dirty="0"/>
          </a:p>
          <a:p>
            <a:pPr marL="342900" indent="-342900"/>
            <a:endParaRPr lang="en-US" sz="1100" dirty="0"/>
          </a:p>
        </p:txBody>
      </p:sp>
      <p:sp>
        <p:nvSpPr>
          <p:cNvPr id="16" name="Rectangle 15"/>
          <p:cNvSpPr/>
          <p:nvPr/>
        </p:nvSpPr>
        <p:spPr>
          <a:xfrm>
            <a:off x="0" y="0"/>
            <a:ext cx="9144000" cy="11247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dirty="0" smtClean="0">
                <a:solidFill>
                  <a:srgbClr val="FF0000"/>
                </a:solidFill>
              </a:rPr>
              <a:t>Full Time</a:t>
            </a:r>
            <a:br>
              <a:rPr lang="en-US" sz="4400" dirty="0" smtClean="0">
                <a:solidFill>
                  <a:srgbClr val="FF0000"/>
                </a:solidFill>
              </a:rPr>
            </a:br>
            <a:r>
              <a:rPr lang="en-US" sz="3200" dirty="0" smtClean="0">
                <a:solidFill>
                  <a:srgbClr val="FF0000"/>
                </a:solidFill>
              </a:rPr>
              <a:t>(3-6 Years)</a:t>
            </a:r>
            <a:endParaRPr lang="en-MY" sz="4400" b="1" dirty="0">
              <a:solidFill>
                <a:srgbClr val="FF0000"/>
              </a:solidFill>
              <a:cs typeface="Arial" charset="0"/>
            </a:endParaRPr>
          </a:p>
        </p:txBody>
      </p:sp>
      <p:pic>
        <p:nvPicPr>
          <p:cNvPr id="19" name="Picture 18" descr="IIC logo_01"/>
          <p:cNvPicPr/>
          <p:nvPr/>
        </p:nvPicPr>
        <p:blipFill>
          <a:blip r:embed="rId7"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ight Arrow 4"/>
          <p:cNvSpPr/>
          <p:nvPr/>
        </p:nvSpPr>
        <p:spPr>
          <a:xfrm>
            <a:off x="4427984" y="4297420"/>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18" name="Right Arrow 17"/>
          <p:cNvSpPr/>
          <p:nvPr/>
        </p:nvSpPr>
        <p:spPr>
          <a:xfrm>
            <a:off x="2267744" y="4293096"/>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20" name="Right Arrow 19"/>
          <p:cNvSpPr/>
          <p:nvPr/>
        </p:nvSpPr>
        <p:spPr>
          <a:xfrm>
            <a:off x="6660232" y="4293096"/>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Tree>
  </p:cSld>
  <p:clrMapOvr>
    <a:masterClrMapping/>
  </p:clrMapOvr>
  <p:transition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571480"/>
          <a:ext cx="8686800" cy="2571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Slide Number Placeholder 18"/>
          <p:cNvSpPr>
            <a:spLocks noGrp="1"/>
          </p:cNvSpPr>
          <p:nvPr>
            <p:ph type="sldNum" sz="quarter" idx="12"/>
          </p:nvPr>
        </p:nvSpPr>
        <p:spPr bwMode="auto">
          <a:xfrm>
            <a:off x="6553200" y="6186488"/>
            <a:ext cx="2133600" cy="534987"/>
          </a:xfrm>
          <a:noFill/>
          <a:ln>
            <a:miter lim="800000"/>
            <a:headEnd/>
            <a:tailEnd/>
          </a:ln>
        </p:spPr>
        <p:txBody>
          <a:bodyPr/>
          <a:lstStyle/>
          <a:p>
            <a:fld id="{D82E6D59-2498-4C30-9BFF-1F051AA76611}" type="slidenum">
              <a:rPr lang="en-MY" smtClean="0"/>
              <a:pPr/>
              <a:t>27</a:t>
            </a:fld>
            <a:endParaRPr lang="en-MY" smtClean="0"/>
          </a:p>
        </p:txBody>
      </p:sp>
      <p:grpSp>
        <p:nvGrpSpPr>
          <p:cNvPr id="2" name="Group 8"/>
          <p:cNvGrpSpPr/>
          <p:nvPr/>
        </p:nvGrpSpPr>
        <p:grpSpPr>
          <a:xfrm>
            <a:off x="179512" y="2232248"/>
            <a:ext cx="2207428" cy="4437112"/>
            <a:chOff x="1824" y="928695"/>
            <a:chExt cx="1944138" cy="742937"/>
          </a:xfrm>
          <a:solidFill>
            <a:schemeClr val="accent3">
              <a:lumMod val="60000"/>
              <a:lumOff val="40000"/>
            </a:schemeClr>
          </a:solidFill>
        </p:grpSpPr>
        <p:sp>
          <p:nvSpPr>
            <p:cNvPr id="10" name="Rounded Rectangle 9"/>
            <p:cNvSpPr/>
            <p:nvPr/>
          </p:nvSpPr>
          <p:spPr>
            <a:xfrm>
              <a:off x="1824" y="928695"/>
              <a:ext cx="1944138" cy="742937"/>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4"/>
            <p:cNvSpPr/>
            <p:nvPr/>
          </p:nvSpPr>
          <p:spPr>
            <a:xfrm>
              <a:off x="38091" y="964962"/>
              <a:ext cx="1871604" cy="670403"/>
            </a:xfrm>
            <a:prstGeom prst="rect">
              <a:avLst/>
            </a:prstGeom>
            <a:grpFill/>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en-MY" sz="2900" dirty="0"/>
            </a:p>
          </p:txBody>
        </p:sp>
      </p:grpSp>
      <p:sp>
        <p:nvSpPr>
          <p:cNvPr id="17" name="Rounded Rectangle 4"/>
          <p:cNvSpPr/>
          <p:nvPr/>
        </p:nvSpPr>
        <p:spPr>
          <a:xfrm>
            <a:off x="2379663" y="2462213"/>
            <a:ext cx="2152650" cy="395763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anchor="ctr"/>
          <a:lstStyle/>
          <a:p>
            <a:pPr algn="ctr" defTabSz="1289050">
              <a:lnSpc>
                <a:spcPct val="90000"/>
              </a:lnSpc>
              <a:spcAft>
                <a:spcPct val="35000"/>
              </a:spcAft>
              <a:defRPr/>
            </a:pPr>
            <a:r>
              <a:rPr lang="en-US" sz="2900">
                <a:solidFill>
                  <a:srgbClr val="FFFFFF"/>
                </a:solidFill>
                <a:cs typeface="Arial" charset="0"/>
              </a:rPr>
              <a:t>Yea 2</a:t>
            </a:r>
            <a:endParaRPr lang="en-MY" sz="2900">
              <a:solidFill>
                <a:srgbClr val="FFFFFF"/>
              </a:solidFill>
              <a:cs typeface="Arial" charset="0"/>
            </a:endParaRPr>
          </a:p>
        </p:txBody>
      </p:sp>
      <p:grpSp>
        <p:nvGrpSpPr>
          <p:cNvPr id="3" name="Group 24"/>
          <p:cNvGrpSpPr/>
          <p:nvPr/>
        </p:nvGrpSpPr>
        <p:grpSpPr>
          <a:xfrm>
            <a:off x="2392546" y="2245192"/>
            <a:ext cx="2286332" cy="4464496"/>
            <a:chOff x="2244468" y="921067"/>
            <a:chExt cx="1850576" cy="729657"/>
          </a:xfrm>
          <a:solidFill>
            <a:srgbClr val="00CC99"/>
          </a:solidFill>
        </p:grpSpPr>
        <p:sp>
          <p:nvSpPr>
            <p:cNvPr id="26" name="Rounded Rectangle 25"/>
            <p:cNvSpPr/>
            <p:nvPr/>
          </p:nvSpPr>
          <p:spPr>
            <a:xfrm>
              <a:off x="2244468" y="921067"/>
              <a:ext cx="1850576" cy="729657"/>
            </a:xfrm>
            <a:prstGeom prst="roundRect">
              <a:avLst/>
            </a:prstGeom>
            <a:grp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7" name="Rounded Rectangle 4"/>
            <p:cNvSpPr/>
            <p:nvPr/>
          </p:nvSpPr>
          <p:spPr>
            <a:xfrm>
              <a:off x="2280087" y="956686"/>
              <a:ext cx="1786733" cy="658419"/>
            </a:xfrm>
            <a:prstGeom prst="rect">
              <a:avLst/>
            </a:prstGeom>
            <a:grpFill/>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r>
                <a:rPr lang="en-US" sz="2400" dirty="0" smtClean="0"/>
                <a:t>Proposal Defense </a:t>
              </a:r>
            </a:p>
            <a:p>
              <a:pPr algn="ctr" defTabSz="1289050">
                <a:lnSpc>
                  <a:spcPct val="90000"/>
                </a:lnSpc>
                <a:spcAft>
                  <a:spcPct val="35000"/>
                </a:spcAft>
                <a:defRPr/>
              </a:pPr>
              <a:r>
                <a:rPr lang="en-US" sz="2400" dirty="0" smtClean="0"/>
                <a:t>Ethical Clearance</a:t>
              </a:r>
            </a:p>
            <a:p>
              <a:pPr algn="ctr" defTabSz="1289050">
                <a:lnSpc>
                  <a:spcPct val="90000"/>
                </a:lnSpc>
                <a:spcAft>
                  <a:spcPct val="35000"/>
                </a:spcAft>
                <a:defRPr/>
              </a:pPr>
              <a:r>
                <a:rPr lang="en-US" sz="2400" dirty="0" smtClean="0"/>
                <a:t>Improvement of</a:t>
              </a:r>
            </a:p>
            <a:p>
              <a:pPr algn="ctr" defTabSz="1289050">
                <a:lnSpc>
                  <a:spcPct val="90000"/>
                </a:lnSpc>
                <a:spcAft>
                  <a:spcPct val="35000"/>
                </a:spcAft>
                <a:defRPr/>
              </a:pPr>
              <a:r>
                <a:rPr lang="en-US" sz="2400" dirty="0" smtClean="0"/>
                <a:t>proposal</a:t>
              </a:r>
            </a:p>
          </p:txBody>
        </p:sp>
      </p:grpSp>
      <p:sp>
        <p:nvSpPr>
          <p:cNvPr id="29" name="Rounded Rectangle 28"/>
          <p:cNvSpPr/>
          <p:nvPr/>
        </p:nvSpPr>
        <p:spPr>
          <a:xfrm>
            <a:off x="4667250" y="2244725"/>
            <a:ext cx="2136775" cy="4424363"/>
          </a:xfrm>
          <a:prstGeom prst="roundRect">
            <a:avLst/>
          </a:prstGeom>
          <a:solidFill>
            <a:schemeClr val="tx2">
              <a:lumMod val="40000"/>
              <a:lumOff val="60000"/>
            </a:schemeClr>
          </a:solid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a:lstStyle/>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pPr algn="ctr"/>
            <a:r>
              <a:rPr lang="en-US" sz="2400" dirty="0" smtClean="0">
                <a:solidFill>
                  <a:prstClr val="black"/>
                </a:solidFill>
                <a:cs typeface="Arial" charset="0"/>
              </a:rPr>
              <a:t>Data Analysis and Write up</a:t>
            </a:r>
          </a:p>
          <a:p>
            <a:pPr algn="ctr"/>
            <a:endParaRPr lang="en-US" sz="2400" dirty="0" smtClean="0">
              <a:solidFill>
                <a:prstClr val="black"/>
              </a:solidFill>
              <a:cs typeface="Arial" charset="0"/>
            </a:endParaRPr>
          </a:p>
          <a:p>
            <a:pPr algn="ctr"/>
            <a:r>
              <a:rPr lang="en-US" sz="2400" dirty="0" smtClean="0">
                <a:solidFill>
                  <a:prstClr val="black"/>
                </a:solidFill>
                <a:cs typeface="Arial" charset="0"/>
              </a:rPr>
              <a:t> </a:t>
            </a:r>
          </a:p>
          <a:p>
            <a:pPr algn="ctr"/>
            <a:endParaRPr lang="en-US" sz="2400" dirty="0" smtClean="0">
              <a:solidFill>
                <a:prstClr val="black"/>
              </a:solidFill>
              <a:cs typeface="Arial" charset="0"/>
            </a:endParaRPr>
          </a:p>
          <a:p>
            <a:pPr algn="ctr"/>
            <a:endParaRPr lang="en-US" sz="2400" dirty="0" smtClean="0">
              <a:solidFill>
                <a:prstClr val="black"/>
              </a:solidFill>
              <a:cs typeface="Arial" charset="0"/>
            </a:endParaRPr>
          </a:p>
          <a:p>
            <a:endParaRPr lang="en-MY" sz="2000" dirty="0"/>
          </a:p>
        </p:txBody>
      </p:sp>
      <p:sp>
        <p:nvSpPr>
          <p:cNvPr id="32" name="Rounded Rectangle 31"/>
          <p:cNvSpPr/>
          <p:nvPr/>
        </p:nvSpPr>
        <p:spPr>
          <a:xfrm>
            <a:off x="6828312" y="2244436"/>
            <a:ext cx="2185059" cy="4424924"/>
          </a:xfrm>
          <a:prstGeom prst="roundRect">
            <a:avLst/>
          </a:prstGeom>
          <a:solidFill>
            <a:schemeClr val="accent4">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Conclusion</a:t>
            </a:r>
          </a:p>
          <a:p>
            <a:pPr algn="ctr"/>
            <a:endParaRPr lang="en-US" sz="2400" dirty="0" smtClean="0">
              <a:solidFill>
                <a:schemeClr val="tx1"/>
              </a:solidFill>
            </a:endParaRPr>
          </a:p>
          <a:p>
            <a:pPr algn="ctr"/>
            <a:r>
              <a:rPr lang="en-US" sz="2400" dirty="0" smtClean="0">
                <a:solidFill>
                  <a:schemeClr val="tx1"/>
                </a:solidFill>
              </a:rPr>
              <a:t>VIVA Examination </a:t>
            </a:r>
            <a:endParaRPr lang="en-MY" sz="2400" dirty="0">
              <a:solidFill>
                <a:schemeClr val="tx1"/>
              </a:solidFill>
            </a:endParaRPr>
          </a:p>
        </p:txBody>
      </p:sp>
      <p:sp>
        <p:nvSpPr>
          <p:cNvPr id="17420" name="Rectangle 33"/>
          <p:cNvSpPr>
            <a:spLocks noChangeArrowheads="1"/>
          </p:cNvSpPr>
          <p:nvPr/>
        </p:nvSpPr>
        <p:spPr bwMode="auto">
          <a:xfrm>
            <a:off x="323850" y="2349500"/>
            <a:ext cx="2016125" cy="3046988"/>
          </a:xfrm>
          <a:prstGeom prst="rect">
            <a:avLst/>
          </a:prstGeom>
          <a:noFill/>
          <a:ln w="9525">
            <a:noFill/>
            <a:miter lim="800000"/>
            <a:headEnd/>
            <a:tailEnd/>
          </a:ln>
        </p:spPr>
        <p:txBody>
          <a:bodyPr>
            <a:spAutoFit/>
          </a:bodyPr>
          <a:lstStyle/>
          <a:p>
            <a:pPr algn="ctr"/>
            <a:endParaRPr lang="en-US" sz="2400" dirty="0" smtClean="0"/>
          </a:p>
          <a:p>
            <a:pPr algn="ctr"/>
            <a:endParaRPr lang="en-US" sz="2400" dirty="0" smtClean="0"/>
          </a:p>
          <a:p>
            <a:pPr algn="ctr"/>
            <a:r>
              <a:rPr lang="en-US" sz="2400" dirty="0" smtClean="0"/>
              <a:t>Preparation of Proposal </a:t>
            </a:r>
          </a:p>
          <a:p>
            <a:pPr algn="ctr"/>
            <a:endParaRPr lang="en-US" sz="2400" dirty="0" smtClean="0"/>
          </a:p>
          <a:p>
            <a:pPr algn="ctr"/>
            <a:r>
              <a:rPr lang="en-US" sz="2400" dirty="0" smtClean="0"/>
              <a:t>Development of Tools/ Model </a:t>
            </a:r>
            <a:endParaRPr lang="en-US" sz="2400" dirty="0"/>
          </a:p>
        </p:txBody>
      </p:sp>
      <p:sp>
        <p:nvSpPr>
          <p:cNvPr id="17423" name="Rectangle 39"/>
          <p:cNvSpPr>
            <a:spLocks noChangeArrowheads="1"/>
          </p:cNvSpPr>
          <p:nvPr/>
        </p:nvSpPr>
        <p:spPr bwMode="auto">
          <a:xfrm>
            <a:off x="6875463" y="2133600"/>
            <a:ext cx="2160587" cy="430887"/>
          </a:xfrm>
          <a:prstGeom prst="rect">
            <a:avLst/>
          </a:prstGeom>
          <a:noFill/>
          <a:ln w="9525">
            <a:noFill/>
            <a:miter lim="800000"/>
            <a:headEnd/>
            <a:tailEnd/>
          </a:ln>
        </p:spPr>
        <p:txBody>
          <a:bodyPr>
            <a:spAutoFit/>
          </a:bodyPr>
          <a:lstStyle/>
          <a:p>
            <a:pPr marL="342900" indent="-342900"/>
            <a:endParaRPr lang="en-US" sz="1100" dirty="0"/>
          </a:p>
          <a:p>
            <a:pPr marL="342900" indent="-342900"/>
            <a:endParaRPr lang="en-US" sz="1100" dirty="0"/>
          </a:p>
        </p:txBody>
      </p:sp>
      <p:sp>
        <p:nvSpPr>
          <p:cNvPr id="16" name="Rectangle 15"/>
          <p:cNvSpPr/>
          <p:nvPr/>
        </p:nvSpPr>
        <p:spPr>
          <a:xfrm>
            <a:off x="0" y="0"/>
            <a:ext cx="9144000" cy="11247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dirty="0" smtClean="0">
                <a:solidFill>
                  <a:srgbClr val="FF0000"/>
                </a:solidFill>
              </a:rPr>
              <a:t>Part Time</a:t>
            </a:r>
            <a:br>
              <a:rPr lang="en-US" sz="4400" dirty="0" smtClean="0">
                <a:solidFill>
                  <a:srgbClr val="FF0000"/>
                </a:solidFill>
              </a:rPr>
            </a:br>
            <a:r>
              <a:rPr lang="en-US" sz="3200" dirty="0" smtClean="0">
                <a:solidFill>
                  <a:srgbClr val="FF0000"/>
                </a:solidFill>
              </a:rPr>
              <a:t>(4-8 Years)</a:t>
            </a:r>
            <a:endParaRPr lang="en-MY" sz="4400" b="1" dirty="0">
              <a:solidFill>
                <a:srgbClr val="FF0000"/>
              </a:solidFill>
              <a:cs typeface="Arial" charset="0"/>
            </a:endParaRPr>
          </a:p>
        </p:txBody>
      </p:sp>
      <p:pic>
        <p:nvPicPr>
          <p:cNvPr id="19" name="Picture 18" descr="IIC logo_01"/>
          <p:cNvPicPr/>
          <p:nvPr/>
        </p:nvPicPr>
        <p:blipFill>
          <a:blip r:embed="rId7"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ight Arrow 17"/>
          <p:cNvSpPr/>
          <p:nvPr/>
        </p:nvSpPr>
        <p:spPr>
          <a:xfrm>
            <a:off x="4427984" y="4297420"/>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20" name="Right Arrow 19"/>
          <p:cNvSpPr/>
          <p:nvPr/>
        </p:nvSpPr>
        <p:spPr>
          <a:xfrm>
            <a:off x="2267744" y="4293096"/>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21" name="Right Arrow 20"/>
          <p:cNvSpPr/>
          <p:nvPr/>
        </p:nvSpPr>
        <p:spPr>
          <a:xfrm>
            <a:off x="6660232" y="4293096"/>
            <a:ext cx="431825"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Tree>
  </p:cSld>
  <p:clrMapOvr>
    <a:masterClrMapping/>
  </p:clrMapOvr>
  <p:transition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28</a:t>
            </a:fld>
            <a:endParaRPr lang="en-MY"/>
          </a:p>
        </p:txBody>
      </p:sp>
      <p:pic>
        <p:nvPicPr>
          <p:cNvPr id="6" name="Picture 5" descr="IIC logo_01"/>
          <p:cNvPicPr/>
          <p:nvPr/>
        </p:nvPicPr>
        <p:blipFill>
          <a:blip r:embed="rId2"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2852936"/>
            <a:ext cx="9144000" cy="10001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smtClean="0">
                <a:solidFill>
                  <a:srgbClr val="FF0000"/>
                </a:solidFill>
                <a:cs typeface="Arial" charset="0"/>
              </a:rPr>
              <a:t>Fees Structure</a:t>
            </a:r>
            <a:endParaRPr lang="en-MY" sz="5400" b="1" dirty="0">
              <a:solidFill>
                <a:srgbClr val="FF0000"/>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29</a:t>
            </a:fld>
            <a:endParaRPr lang="en-MY"/>
          </a:p>
        </p:txBody>
      </p:sp>
      <p:graphicFrame>
        <p:nvGraphicFramePr>
          <p:cNvPr id="7" name="Table 6"/>
          <p:cNvGraphicFramePr>
            <a:graphicFrameLocks noGrp="1"/>
          </p:cNvGraphicFramePr>
          <p:nvPr>
            <p:extLst>
              <p:ext uri="{D42A27DB-BD31-4B8C-83A1-F6EECF244321}">
                <p14:modId xmlns:p14="http://schemas.microsoft.com/office/powerpoint/2010/main" val="3877739866"/>
              </p:ext>
            </p:extLst>
          </p:nvPr>
        </p:nvGraphicFramePr>
        <p:xfrm>
          <a:off x="395536" y="548680"/>
          <a:ext cx="8424936" cy="4791307"/>
        </p:xfrm>
        <a:graphic>
          <a:graphicData uri="http://schemas.openxmlformats.org/drawingml/2006/table">
            <a:tbl>
              <a:tblPr/>
              <a:tblGrid>
                <a:gridCol w="1869833"/>
                <a:gridCol w="311970"/>
                <a:gridCol w="914541"/>
                <a:gridCol w="5328592"/>
              </a:tblGrid>
              <a:tr h="340503">
                <a:tc gridSpan="4">
                  <a:txBody>
                    <a:bodyPr/>
                    <a:lstStyle/>
                    <a:p>
                      <a:pPr algn="ctr">
                        <a:lnSpc>
                          <a:spcPct val="115000"/>
                        </a:lnSpc>
                        <a:spcAft>
                          <a:spcPts val="0"/>
                        </a:spcAft>
                      </a:pPr>
                      <a:r>
                        <a:rPr lang="en-MY" sz="2000" b="1" dirty="0">
                          <a:solidFill>
                            <a:srgbClr val="FFFF00"/>
                          </a:solidFill>
                          <a:latin typeface="Times New Roman"/>
                          <a:ea typeface="SimSun"/>
                          <a:cs typeface="Times New Roman"/>
                        </a:rPr>
                        <a:t>Pre-Enrolment </a:t>
                      </a:r>
                      <a:endParaRPr lang="en-MY" sz="2000" dirty="0">
                        <a:solidFill>
                          <a:srgbClr val="FFFF00"/>
                        </a:solidFill>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363555">
                <a:tc gridSpan="2">
                  <a:txBody>
                    <a:bodyPr/>
                    <a:lstStyle/>
                    <a:p>
                      <a:pPr algn="just">
                        <a:lnSpc>
                          <a:spcPct val="115000"/>
                        </a:lnSpc>
                        <a:spcAft>
                          <a:spcPts val="0"/>
                        </a:spcAft>
                      </a:pPr>
                      <a:r>
                        <a:rPr lang="en-MY" sz="2000">
                          <a:latin typeface="Times New Roman"/>
                          <a:ea typeface="SimSun"/>
                          <a:cs typeface="Times New Roman"/>
                        </a:rPr>
                        <a:t>Application Fees</a:t>
                      </a:r>
                      <a:endParaRPr lang="en-MY" sz="200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just">
                        <a:lnSpc>
                          <a:spcPct val="115000"/>
                        </a:lnSpc>
                        <a:spcAft>
                          <a:spcPts val="0"/>
                        </a:spcAft>
                      </a:pPr>
                      <a:r>
                        <a:rPr lang="en-MY" sz="2000" b="1" dirty="0" smtClean="0">
                          <a:latin typeface="Times New Roman"/>
                          <a:ea typeface="SimSun"/>
                          <a:cs typeface="Times New Roman"/>
                        </a:rPr>
                        <a:t>USD</a:t>
                      </a:r>
                      <a:r>
                        <a:rPr lang="en-MY" sz="2000" b="1" baseline="0" dirty="0" smtClean="0">
                          <a:latin typeface="Times New Roman"/>
                          <a:ea typeface="SimSun"/>
                          <a:cs typeface="Times New Roman"/>
                        </a:rPr>
                        <a:t>  </a:t>
                      </a:r>
                      <a:r>
                        <a:rPr lang="en-MY" sz="2000" b="1" dirty="0" smtClean="0">
                          <a:latin typeface="Times New Roman"/>
                          <a:ea typeface="SimSun"/>
                          <a:cs typeface="Times New Roman"/>
                        </a:rPr>
                        <a:t>50 ONLY</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r>
              <a:tr h="340503">
                <a:tc gridSpan="4">
                  <a:txBody>
                    <a:bodyPr/>
                    <a:lstStyle/>
                    <a:p>
                      <a:pPr algn="ctr">
                        <a:lnSpc>
                          <a:spcPct val="115000"/>
                        </a:lnSpc>
                        <a:spcAft>
                          <a:spcPts val="0"/>
                        </a:spcAft>
                      </a:pPr>
                      <a:r>
                        <a:rPr lang="en-MY" sz="2000" b="1" dirty="0">
                          <a:solidFill>
                            <a:srgbClr val="FFFF00"/>
                          </a:solidFill>
                          <a:latin typeface="Times New Roman"/>
                          <a:ea typeface="SimSun"/>
                          <a:cs typeface="Times New Roman"/>
                        </a:rPr>
                        <a:t>Registration Fees </a:t>
                      </a:r>
                      <a:endParaRPr lang="en-MY" sz="2000" dirty="0">
                        <a:solidFill>
                          <a:srgbClr val="FFFF00"/>
                        </a:solidFill>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363555">
                <a:tc gridSpan="2">
                  <a:txBody>
                    <a:bodyPr/>
                    <a:lstStyle/>
                    <a:p>
                      <a:pPr algn="just">
                        <a:lnSpc>
                          <a:spcPct val="115000"/>
                        </a:lnSpc>
                        <a:spcAft>
                          <a:spcPts val="0"/>
                        </a:spcAft>
                      </a:pPr>
                      <a:r>
                        <a:rPr lang="en-MY" sz="2000">
                          <a:latin typeface="Times New Roman"/>
                          <a:ea typeface="SimSun"/>
                          <a:cs typeface="Times New Roman"/>
                        </a:rPr>
                        <a:t>Registration Fees</a:t>
                      </a:r>
                      <a:endParaRPr lang="en-MY" sz="200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just">
                        <a:lnSpc>
                          <a:spcPct val="115000"/>
                        </a:lnSpc>
                        <a:spcAft>
                          <a:spcPts val="0"/>
                        </a:spcAft>
                      </a:pPr>
                      <a:r>
                        <a:rPr lang="en-MY" sz="2000" b="1" dirty="0" smtClean="0">
                          <a:latin typeface="Times New Roman"/>
                          <a:ea typeface="SimSun"/>
                          <a:cs typeface="Times New Roman"/>
                        </a:rPr>
                        <a:t>USD 100 ONLY</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r>
              <a:tr h="340503">
                <a:tc gridSpan="4">
                  <a:txBody>
                    <a:bodyPr/>
                    <a:lstStyle/>
                    <a:p>
                      <a:pPr algn="ctr">
                        <a:lnSpc>
                          <a:spcPct val="115000"/>
                        </a:lnSpc>
                        <a:spcAft>
                          <a:spcPts val="0"/>
                        </a:spcAft>
                      </a:pPr>
                      <a:r>
                        <a:rPr lang="en-MY" sz="2000" b="1" dirty="0">
                          <a:solidFill>
                            <a:srgbClr val="FFFF00"/>
                          </a:solidFill>
                          <a:latin typeface="Times New Roman"/>
                          <a:ea typeface="SimSun"/>
                          <a:cs typeface="Times New Roman"/>
                        </a:rPr>
                        <a:t>Tuition Fees</a:t>
                      </a:r>
                      <a:endParaRPr lang="en-MY" sz="2000" dirty="0">
                        <a:solidFill>
                          <a:srgbClr val="FFFF00"/>
                        </a:solidFill>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526891">
                <a:tc gridSpan="3">
                  <a:txBody>
                    <a:bodyPr/>
                    <a:lstStyle/>
                    <a:p>
                      <a:pPr algn="just">
                        <a:lnSpc>
                          <a:spcPct val="115000"/>
                        </a:lnSpc>
                        <a:spcAft>
                          <a:spcPts val="0"/>
                        </a:spcAft>
                      </a:pPr>
                      <a:r>
                        <a:rPr lang="en-MY" sz="2000" dirty="0">
                          <a:latin typeface="Times New Roman"/>
                          <a:ea typeface="SimSun"/>
                          <a:cs typeface="Times New Roman"/>
                        </a:rPr>
                        <a:t>Masters Entry	</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hMerge="1">
                  <a:txBody>
                    <a:bodyPr/>
                    <a:lstStyle/>
                    <a:p>
                      <a:pPr algn="just">
                        <a:lnSpc>
                          <a:spcPct val="115000"/>
                        </a:lnSpc>
                        <a:spcAft>
                          <a:spcPts val="0"/>
                        </a:spcAft>
                      </a:pP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MY" sz="2000" dirty="0" smtClean="0">
                          <a:latin typeface="Times New Roman"/>
                          <a:ea typeface="SimSun"/>
                          <a:cs typeface="Times New Roman"/>
                        </a:rPr>
                        <a:t>USD </a:t>
                      </a:r>
                      <a:r>
                        <a:rPr lang="en-MY" sz="2000" dirty="0" smtClean="0">
                          <a:latin typeface="Times New Roman"/>
                          <a:ea typeface="SimSun"/>
                          <a:cs typeface="Times New Roman"/>
                        </a:rPr>
                        <a:t>10 </a:t>
                      </a:r>
                      <a:r>
                        <a:rPr lang="en-MY" sz="2000" dirty="0">
                          <a:latin typeface="Times New Roman"/>
                          <a:ea typeface="SimSun"/>
                          <a:cs typeface="Times New Roman"/>
                        </a:rPr>
                        <a:t>000/program*</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03">
                <a:tc gridSpan="4">
                  <a:txBody>
                    <a:bodyPr/>
                    <a:lstStyle/>
                    <a:p>
                      <a:pPr algn="ctr">
                        <a:lnSpc>
                          <a:spcPct val="115000"/>
                        </a:lnSpc>
                        <a:spcAft>
                          <a:spcPts val="0"/>
                        </a:spcAft>
                      </a:pPr>
                      <a:r>
                        <a:rPr lang="en-MY" sz="2000" b="1" dirty="0">
                          <a:solidFill>
                            <a:srgbClr val="FFFF00"/>
                          </a:solidFill>
                          <a:latin typeface="Times New Roman"/>
                          <a:ea typeface="SimSun"/>
                          <a:cs typeface="Times New Roman"/>
                        </a:rPr>
                        <a:t>Scholarship</a:t>
                      </a:r>
                      <a:endParaRPr lang="en-MY" sz="2000" dirty="0">
                        <a:solidFill>
                          <a:srgbClr val="FFFF00"/>
                        </a:solidFill>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704058">
                <a:tc gridSpan="4">
                  <a:txBody>
                    <a:bodyPr/>
                    <a:lstStyle/>
                    <a:p>
                      <a:pPr algn="just">
                        <a:lnSpc>
                          <a:spcPct val="115000"/>
                        </a:lnSpc>
                        <a:spcAft>
                          <a:spcPts val="0"/>
                        </a:spcAft>
                      </a:pPr>
                      <a:r>
                        <a:rPr lang="en-MY" sz="2000">
                          <a:latin typeface="Times New Roman"/>
                          <a:ea typeface="SimSun"/>
                          <a:cs typeface="Times New Roman"/>
                        </a:rPr>
                        <a:t>Candidates can apply for scholarship to fund their studies.  The application is subjected to the university approval.  </a:t>
                      </a:r>
                      <a:endParaRPr lang="en-MY" sz="200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hMerge="1">
                  <a:txBody>
                    <a:bodyPr/>
                    <a:lstStyle/>
                    <a:p>
                      <a:endParaRPr lang="en-MY"/>
                    </a:p>
                  </a:txBody>
                  <a:tcPr/>
                </a:tc>
                <a:tc hMerge="1">
                  <a:txBody>
                    <a:bodyPr/>
                    <a:lstStyle/>
                    <a:p>
                      <a:endParaRPr lang="en-MY"/>
                    </a:p>
                  </a:txBody>
                  <a:tcPr/>
                </a:tc>
              </a:tr>
              <a:tr h="1431168">
                <a:tc>
                  <a:txBody>
                    <a:bodyPr/>
                    <a:lstStyle/>
                    <a:p>
                      <a:pPr algn="just">
                        <a:lnSpc>
                          <a:spcPct val="115000"/>
                        </a:lnSpc>
                        <a:spcAft>
                          <a:spcPts val="0"/>
                        </a:spcAft>
                      </a:pPr>
                      <a:r>
                        <a:rPr lang="en-MY" sz="2000" b="1" dirty="0">
                          <a:latin typeface="Times New Roman"/>
                          <a:ea typeface="SimSun"/>
                          <a:cs typeface="Times New Roman"/>
                        </a:rPr>
                        <a:t>Note </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algn="just">
                        <a:lnSpc>
                          <a:spcPct val="115000"/>
                        </a:lnSpc>
                        <a:spcAft>
                          <a:spcPts val="0"/>
                        </a:spcAft>
                      </a:pPr>
                      <a:r>
                        <a:rPr lang="en-MY" sz="2000" dirty="0">
                          <a:latin typeface="Times New Roman"/>
                          <a:ea typeface="SimSun"/>
                          <a:cs typeface="Times New Roman"/>
                        </a:rPr>
                        <a:t>* Researchers can pay the fees in instalment mode. Deferments of studies </a:t>
                      </a:r>
                      <a:r>
                        <a:rPr lang="en-MY" sz="2000" b="1" dirty="0" smtClean="0">
                          <a:latin typeface="Times New Roman"/>
                          <a:ea typeface="SimSun"/>
                          <a:cs typeface="Times New Roman"/>
                        </a:rPr>
                        <a:t>DO NOT </a:t>
                      </a:r>
                      <a:r>
                        <a:rPr lang="en-MY" sz="2000" dirty="0" smtClean="0">
                          <a:latin typeface="Times New Roman"/>
                          <a:ea typeface="SimSun"/>
                          <a:cs typeface="Times New Roman"/>
                        </a:rPr>
                        <a:t>affect </a:t>
                      </a:r>
                      <a:r>
                        <a:rPr lang="en-MY" sz="2000" dirty="0">
                          <a:latin typeface="Times New Roman"/>
                          <a:ea typeface="SimSun"/>
                          <a:cs typeface="Times New Roman"/>
                        </a:rPr>
                        <a:t>the program fees. </a:t>
                      </a:r>
                      <a:endParaRPr lang="en-MY" sz="2000" dirty="0">
                        <a:latin typeface="Calibri"/>
                        <a:ea typeface="SimSun"/>
                        <a:cs typeface="Times New Roman"/>
                      </a:endParaRPr>
                    </a:p>
                    <a:p>
                      <a:pPr algn="just">
                        <a:lnSpc>
                          <a:spcPct val="115000"/>
                        </a:lnSpc>
                        <a:spcAft>
                          <a:spcPts val="0"/>
                        </a:spcAft>
                      </a:pPr>
                      <a:r>
                        <a:rPr lang="en-MY" sz="2000" dirty="0">
                          <a:latin typeface="Times New Roman"/>
                          <a:ea typeface="SimSun"/>
                          <a:cs typeface="Times New Roman"/>
                        </a:rPr>
                        <a:t>* Program fees do not include </a:t>
                      </a:r>
                      <a:r>
                        <a:rPr lang="en-MY" sz="2000" dirty="0" smtClean="0">
                          <a:latin typeface="Times New Roman"/>
                          <a:ea typeface="SimSun"/>
                          <a:cs typeface="Times New Roman"/>
                        </a:rPr>
                        <a:t>VOCE VIVA Fees </a:t>
                      </a:r>
                      <a:r>
                        <a:rPr lang="en-MY" sz="2000" dirty="0">
                          <a:latin typeface="Times New Roman"/>
                          <a:ea typeface="SimSun"/>
                          <a:cs typeface="Times New Roman"/>
                        </a:rPr>
                        <a:t>and Doctorate Convocation. </a:t>
                      </a:r>
                      <a:endParaRPr lang="en-MY" sz="2000" dirty="0">
                        <a:latin typeface="Calibri"/>
                        <a:ea typeface="SimSun"/>
                        <a:cs typeface="Times New Roman"/>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hMerge="1">
                  <a:txBody>
                    <a:bodyPr/>
                    <a:lstStyle/>
                    <a:p>
                      <a:endParaRPr lang="en-MY"/>
                    </a:p>
                  </a:txBody>
                  <a:tcPr/>
                </a:tc>
              </a:tr>
            </a:tbl>
          </a:graphicData>
        </a:graphic>
      </p:graphicFrame>
      <p:pic>
        <p:nvPicPr>
          <p:cNvPr id="6" name="Picture 5" descr="IIC logo_01"/>
          <p:cNvPicPr/>
          <p:nvPr/>
        </p:nvPicPr>
        <p:blipFill>
          <a:blip r:embed="rId2"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68313" y="1767359"/>
            <a:ext cx="8207375" cy="4325937"/>
          </a:xfrm>
        </p:spPr>
        <p:txBody>
          <a:bodyPr/>
          <a:lstStyle/>
          <a:p>
            <a:pPr algn="just" eaLnBrk="1" hangingPunct="1"/>
            <a:r>
              <a:rPr lang="en-US" sz="2800" dirty="0" smtClean="0"/>
              <a:t>A qualification to train professional</a:t>
            </a:r>
            <a:r>
              <a:rPr lang="en-US" sz="2800" dirty="0" smtClean="0">
                <a:solidFill>
                  <a:srgbClr val="002060"/>
                </a:solidFill>
              </a:rPr>
              <a:t>s</a:t>
            </a:r>
            <a:r>
              <a:rPr lang="en-US" sz="2800" dirty="0" smtClean="0"/>
              <a:t> to solve industrial oriented problems. </a:t>
            </a:r>
          </a:p>
          <a:p>
            <a:pPr algn="just" eaLnBrk="1" hangingPunct="1"/>
            <a:r>
              <a:rPr lang="en-US" sz="2800" dirty="0" smtClean="0"/>
              <a:t>The qualification is designed for the industrial professionals who have interest to contribute to the field of industry (content) and body of knowledge.  </a:t>
            </a:r>
          </a:p>
        </p:txBody>
      </p:sp>
      <p:sp>
        <p:nvSpPr>
          <p:cNvPr id="6" name="Rounded Rectangle 5"/>
          <p:cNvSpPr/>
          <p:nvPr/>
        </p:nvSpPr>
        <p:spPr>
          <a:xfrm>
            <a:off x="0" y="764704"/>
            <a:ext cx="9144000" cy="720080"/>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3600" b="1" dirty="0">
                <a:solidFill>
                  <a:srgbClr val="FF0000"/>
                </a:solidFill>
                <a:cs typeface="Arial" charset="0"/>
              </a:rPr>
              <a:t>Industrial </a:t>
            </a:r>
            <a:r>
              <a:rPr lang="en-US" sz="3600" b="1" dirty="0" err="1" smtClean="0">
                <a:solidFill>
                  <a:srgbClr val="FF0000"/>
                </a:solidFill>
                <a:cs typeface="Arial" charset="0"/>
              </a:rPr>
              <a:t>Ph.D</a:t>
            </a:r>
            <a:endParaRPr lang="en-US" sz="3600" b="1" dirty="0">
              <a:solidFill>
                <a:srgbClr val="FF0000"/>
              </a:solidFill>
              <a:cs typeface="Arial" charset="0"/>
            </a:endParaRPr>
          </a:p>
        </p:txBody>
      </p:sp>
      <p:sp>
        <p:nvSpPr>
          <p:cNvPr id="8200" name="Footer Placeholder 1"/>
          <p:cNvSpPr>
            <a:spLocks noGrp="1"/>
          </p:cNvSpPr>
          <p:nvPr>
            <p:ph type="ftr" sz="quarter" idx="11"/>
          </p:nvPr>
        </p:nvSpPr>
        <p:spPr bwMode="auto">
          <a:noFill/>
          <a:ln>
            <a:miter lim="800000"/>
            <a:headEnd/>
            <a:tailEnd/>
          </a:ln>
        </p:spPr>
        <p:txBody>
          <a:bodyPr/>
          <a:lstStyle/>
          <a:p>
            <a:r>
              <a:rPr lang="en-MY" dirty="0" smtClean="0"/>
              <a:t>IIC University of Technology,  </a:t>
            </a:r>
          </a:p>
          <a:p>
            <a:r>
              <a:rPr lang="en-MY" dirty="0" smtClean="0"/>
              <a:t>Kingdom of Cambodia</a:t>
            </a:r>
          </a:p>
        </p:txBody>
      </p:sp>
      <p:sp>
        <p:nvSpPr>
          <p:cNvPr id="8201" name="Slide Number Placeholder 2"/>
          <p:cNvSpPr>
            <a:spLocks noGrp="1"/>
          </p:cNvSpPr>
          <p:nvPr>
            <p:ph type="sldNum" sz="quarter" idx="12"/>
          </p:nvPr>
        </p:nvSpPr>
        <p:spPr bwMode="auto">
          <a:noFill/>
          <a:ln>
            <a:miter lim="800000"/>
            <a:headEnd/>
            <a:tailEnd/>
          </a:ln>
        </p:spPr>
        <p:txBody>
          <a:bodyPr/>
          <a:lstStyle/>
          <a:p>
            <a:fld id="{BF64F835-2465-4B80-B685-BC58E50AB484}" type="slidenum">
              <a:rPr lang="en-MY" smtClean="0"/>
              <a:pPr/>
              <a:t>3</a:t>
            </a:fld>
            <a:endParaRPr lang="en-MY" smtClean="0"/>
          </a:p>
        </p:txBody>
      </p:sp>
      <p:pic>
        <p:nvPicPr>
          <p:cNvPr id="7" name="Picture 6" descr="IIC logo_01"/>
          <p:cNvPicPr/>
          <p:nvPr/>
        </p:nvPicPr>
        <p:blipFill>
          <a:blip r:embed="rId2" cstate="print"/>
          <a:srcRect/>
          <a:stretch>
            <a:fillRect/>
          </a:stretch>
        </p:blipFill>
        <p:spPr bwMode="auto">
          <a:xfrm>
            <a:off x="8460432"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437112"/>
            <a:ext cx="4320480" cy="1872208"/>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713"/>
            <a:ext cx="9144000" cy="107156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a:solidFill>
                  <a:srgbClr val="FF0000"/>
                </a:solidFill>
                <a:cs typeface="Arial" charset="0"/>
              </a:rPr>
              <a:t>How to apply?</a:t>
            </a:r>
            <a:endParaRPr lang="en-MY" sz="5400" b="1" dirty="0">
              <a:solidFill>
                <a:srgbClr val="FF0000"/>
              </a:solidFill>
              <a:cs typeface="Arial" charset="0"/>
            </a:endParaRPr>
          </a:p>
        </p:txBody>
      </p:sp>
      <p:sp>
        <p:nvSpPr>
          <p:cNvPr id="16387" name="Rectangle 4"/>
          <p:cNvSpPr>
            <a:spLocks noChangeArrowheads="1"/>
          </p:cNvSpPr>
          <p:nvPr/>
        </p:nvSpPr>
        <p:spPr bwMode="auto">
          <a:xfrm>
            <a:off x="395288" y="1700213"/>
            <a:ext cx="8785225" cy="5262979"/>
          </a:xfrm>
          <a:prstGeom prst="rect">
            <a:avLst/>
          </a:prstGeom>
          <a:noFill/>
          <a:ln w="9525">
            <a:noFill/>
            <a:miter lim="800000"/>
            <a:headEnd/>
            <a:tailEnd/>
          </a:ln>
        </p:spPr>
        <p:txBody>
          <a:bodyPr>
            <a:spAutoFit/>
          </a:bodyPr>
          <a:lstStyle/>
          <a:p>
            <a:r>
              <a:rPr lang="en-MY" sz="1400" b="1" u="sng" dirty="0" smtClean="0">
                <a:latin typeface="Calibri" pitchFamily="34" charset="0"/>
              </a:rPr>
              <a:t>Application</a:t>
            </a:r>
            <a:endParaRPr lang="en-MY" sz="1400" dirty="0">
              <a:latin typeface="Calibri" pitchFamily="34" charset="0"/>
            </a:endParaRPr>
          </a:p>
          <a:p>
            <a:pPr>
              <a:buFont typeface="Arial" charset="0"/>
              <a:buChar char="•"/>
            </a:pPr>
            <a:r>
              <a:rPr lang="en-MY" sz="1400" dirty="0">
                <a:latin typeface="Calibri" pitchFamily="34" charset="0"/>
              </a:rPr>
              <a:t> Visit </a:t>
            </a:r>
            <a:r>
              <a:rPr lang="en-MY" sz="1400" dirty="0" smtClean="0">
                <a:latin typeface="Calibri" pitchFamily="34" charset="0"/>
              </a:rPr>
              <a:t>to IIC University of Technology  </a:t>
            </a:r>
            <a:r>
              <a:rPr lang="en-MY" sz="1400" dirty="0">
                <a:latin typeface="Calibri" pitchFamily="34" charset="0"/>
              </a:rPr>
              <a:t>website at </a:t>
            </a:r>
            <a:r>
              <a:rPr lang="en-MY" sz="1400" dirty="0" smtClean="0">
                <a:latin typeface="Calibri" pitchFamily="34" charset="0"/>
                <a:hlinkClick r:id="rId3"/>
              </a:rPr>
              <a:t>www.iic.edu.kh</a:t>
            </a:r>
            <a:endParaRPr lang="en-MY" sz="1400" dirty="0" smtClean="0">
              <a:latin typeface="Calibri" pitchFamily="34" charset="0"/>
            </a:endParaRPr>
          </a:p>
          <a:p>
            <a:pPr>
              <a:buFont typeface="Arial" charset="0"/>
              <a:buChar char="•"/>
            </a:pPr>
            <a:r>
              <a:rPr lang="en-US" sz="1400" dirty="0" smtClean="0">
                <a:latin typeface="Calibri" pitchFamily="34" charset="0"/>
              </a:rPr>
              <a:t>Download the Application Guidelines/ </a:t>
            </a:r>
            <a:endParaRPr lang="en-MY" sz="1400" dirty="0">
              <a:latin typeface="Calibri" pitchFamily="34" charset="0"/>
            </a:endParaRPr>
          </a:p>
          <a:p>
            <a:pPr>
              <a:buFont typeface="Arial" charset="0"/>
              <a:buChar char="•"/>
            </a:pPr>
            <a:r>
              <a:rPr lang="en-MY" sz="1400" dirty="0">
                <a:latin typeface="Calibri" pitchFamily="34" charset="0"/>
              </a:rPr>
              <a:t> Click “</a:t>
            </a:r>
            <a:r>
              <a:rPr lang="en-MY" sz="1400" dirty="0" smtClean="0">
                <a:latin typeface="Calibri" pitchFamily="34" charset="0"/>
              </a:rPr>
              <a:t>Application Form” and “Application Referee” </a:t>
            </a:r>
            <a:endParaRPr lang="en-MY" sz="1400" dirty="0">
              <a:latin typeface="Calibri" pitchFamily="34" charset="0"/>
            </a:endParaRPr>
          </a:p>
          <a:p>
            <a:pPr>
              <a:buFont typeface="Arial" charset="0"/>
              <a:buChar char="•"/>
            </a:pPr>
            <a:r>
              <a:rPr lang="en-MY" sz="1400" dirty="0">
                <a:latin typeface="Calibri" pitchFamily="34" charset="0"/>
              </a:rPr>
              <a:t> Complete and </a:t>
            </a:r>
            <a:r>
              <a:rPr lang="en-MY" sz="1400" dirty="0" smtClean="0">
                <a:latin typeface="Calibri" pitchFamily="34" charset="0"/>
              </a:rPr>
              <a:t>email to </a:t>
            </a:r>
            <a:r>
              <a:rPr lang="en-MY" sz="1400" dirty="0" smtClean="0">
                <a:latin typeface="Calibri" pitchFamily="34" charset="0"/>
                <a:hlinkClick r:id="rId4"/>
              </a:rPr>
              <a:t>info@iic.edu.kh</a:t>
            </a:r>
            <a:r>
              <a:rPr lang="en-MY" sz="1400" dirty="0" smtClean="0">
                <a:latin typeface="Calibri" pitchFamily="34" charset="0"/>
              </a:rPr>
              <a:t> </a:t>
            </a:r>
            <a:r>
              <a:rPr lang="en-MY" sz="1400" dirty="0" smtClean="0">
                <a:latin typeface="Calibri" pitchFamily="34" charset="0"/>
              </a:rPr>
              <a:t>or graduate</a:t>
            </a:r>
          </a:p>
          <a:p>
            <a:pPr>
              <a:buFont typeface="Arial" charset="0"/>
              <a:buChar char="•"/>
            </a:pPr>
            <a:endParaRPr lang="en-MY" sz="1600" dirty="0">
              <a:latin typeface="Calibri" pitchFamily="34" charset="0"/>
            </a:endParaRPr>
          </a:p>
          <a:p>
            <a:r>
              <a:rPr lang="en-MY" sz="1400" b="1" u="sng" dirty="0">
                <a:latin typeface="Calibri" pitchFamily="34" charset="0"/>
              </a:rPr>
              <a:t>Required Documents</a:t>
            </a:r>
            <a:endParaRPr lang="en-MY" sz="1400" dirty="0">
              <a:latin typeface="Calibri" pitchFamily="34" charset="0"/>
            </a:endParaRPr>
          </a:p>
          <a:p>
            <a:pPr>
              <a:buFont typeface="Arial" charset="0"/>
              <a:buChar char="•"/>
            </a:pPr>
            <a:r>
              <a:rPr lang="en-MY" sz="1400" dirty="0">
                <a:latin typeface="Calibri" pitchFamily="34" charset="0"/>
              </a:rPr>
              <a:t> 1 Certified true copy of </a:t>
            </a:r>
            <a:r>
              <a:rPr lang="en-MY" sz="1400" dirty="0" smtClean="0">
                <a:latin typeface="Calibri" pitchFamily="34" charset="0"/>
              </a:rPr>
              <a:t>Identity Card/Passport (</a:t>
            </a:r>
            <a:r>
              <a:rPr lang="en-MY" sz="1400" dirty="0">
                <a:latin typeface="Calibri" pitchFamily="34" charset="0"/>
              </a:rPr>
              <a:t>A4 size)</a:t>
            </a:r>
          </a:p>
          <a:p>
            <a:pPr>
              <a:buFont typeface="Arial" charset="0"/>
              <a:buChar char="•"/>
            </a:pPr>
            <a:r>
              <a:rPr lang="en-MY" sz="1400" dirty="0">
                <a:latin typeface="Calibri" pitchFamily="34" charset="0"/>
              </a:rPr>
              <a:t> 2 copies of recent passport-sized colour photograph with name written on reverse</a:t>
            </a:r>
          </a:p>
          <a:p>
            <a:pPr>
              <a:buFont typeface="Arial" charset="0"/>
              <a:buChar char="•"/>
            </a:pPr>
            <a:r>
              <a:rPr lang="en-MY" sz="1400" dirty="0">
                <a:latin typeface="Calibri" pitchFamily="34" charset="0"/>
              </a:rPr>
              <a:t> Certified true copies of the relevant degrees and academic transcripts</a:t>
            </a:r>
          </a:p>
          <a:p>
            <a:r>
              <a:rPr lang="en-MY" sz="1400" i="1" dirty="0">
                <a:latin typeface="Calibri" pitchFamily="34" charset="0"/>
              </a:rPr>
              <a:t>  (if certificates / academic record are in language other than English, it must be accompanied with  </a:t>
            </a:r>
          </a:p>
          <a:p>
            <a:r>
              <a:rPr lang="en-MY" sz="1400" i="1" dirty="0">
                <a:latin typeface="Calibri" pitchFamily="34" charset="0"/>
              </a:rPr>
              <a:t>  approved translation)</a:t>
            </a:r>
          </a:p>
          <a:p>
            <a:pPr>
              <a:buFont typeface="Arial" charset="0"/>
              <a:buChar char="•"/>
            </a:pPr>
            <a:r>
              <a:rPr lang="en-MY" sz="1400" dirty="0">
                <a:latin typeface="Calibri" pitchFamily="34" charset="0"/>
              </a:rPr>
              <a:t> Certified true copies of TOEFL, IELTS or intensive English programme certificate (if any) </a:t>
            </a:r>
          </a:p>
          <a:p>
            <a:pPr>
              <a:buFont typeface="Arial" charset="0"/>
              <a:buChar char="•"/>
            </a:pPr>
            <a:r>
              <a:rPr lang="en-MY" sz="1400" dirty="0">
                <a:latin typeface="Calibri" pitchFamily="34" charset="0"/>
              </a:rPr>
              <a:t> 1 copy of Curriculum Vitae (CV)</a:t>
            </a:r>
          </a:p>
          <a:p>
            <a:r>
              <a:rPr lang="en-MY" sz="1200" i="1" dirty="0">
                <a:latin typeface="Calibri" pitchFamily="34" charset="0"/>
              </a:rPr>
              <a:t>Note: Certified true copies for all the required </a:t>
            </a:r>
            <a:r>
              <a:rPr lang="en-MY" sz="1200" i="1" dirty="0" smtClean="0">
                <a:latin typeface="Calibri" pitchFamily="34" charset="0"/>
              </a:rPr>
              <a:t>documents</a:t>
            </a:r>
          </a:p>
          <a:p>
            <a:pPr>
              <a:buFont typeface="Arial" charset="0"/>
              <a:buChar char="•"/>
            </a:pPr>
            <a:r>
              <a:rPr lang="en-MY" sz="1400" dirty="0" smtClean="0">
                <a:latin typeface="Calibri" pitchFamily="34" charset="0"/>
              </a:rPr>
              <a:t>  </a:t>
            </a:r>
            <a:r>
              <a:rPr lang="en-MY" sz="1400" dirty="0">
                <a:latin typeface="Calibri" pitchFamily="34" charset="0"/>
              </a:rPr>
              <a:t>Intent of </a:t>
            </a:r>
            <a:r>
              <a:rPr lang="en-MY" sz="1400" dirty="0" smtClean="0">
                <a:latin typeface="Calibri" pitchFamily="34" charset="0"/>
              </a:rPr>
              <a:t>Research</a:t>
            </a:r>
          </a:p>
          <a:p>
            <a:r>
              <a:rPr lang="en-MY" sz="1400" dirty="0" smtClean="0">
                <a:latin typeface="Calibri" pitchFamily="34" charset="0"/>
              </a:rPr>
              <a:t>Kindly </a:t>
            </a:r>
            <a:r>
              <a:rPr lang="en-MY" sz="1400" dirty="0">
                <a:latin typeface="Calibri" pitchFamily="34" charset="0"/>
              </a:rPr>
              <a:t>courier the required documents to:</a:t>
            </a:r>
          </a:p>
          <a:p>
            <a:r>
              <a:rPr lang="en-GB" sz="1400" b="1" dirty="0"/>
              <a:t>Building No. 650,                                                  </a:t>
            </a:r>
            <a:endParaRPr lang="en-MY" sz="1400" dirty="0"/>
          </a:p>
          <a:p>
            <a:r>
              <a:rPr lang="en-GB" sz="1400" b="1" dirty="0"/>
              <a:t>National Road 2,                                                   </a:t>
            </a:r>
            <a:endParaRPr lang="en-MY" sz="1400" dirty="0"/>
          </a:p>
          <a:p>
            <a:r>
              <a:rPr lang="en-GB" sz="1400" b="1" dirty="0" err="1"/>
              <a:t>Sangkat</a:t>
            </a:r>
            <a:r>
              <a:rPr lang="en-GB" sz="1400" b="1" dirty="0"/>
              <a:t> </a:t>
            </a:r>
            <a:r>
              <a:rPr lang="en-GB" sz="1400" b="1" dirty="0" err="1"/>
              <a:t>Chak</a:t>
            </a:r>
            <a:r>
              <a:rPr lang="en-GB" sz="1400" b="1" dirty="0"/>
              <a:t> </a:t>
            </a:r>
            <a:r>
              <a:rPr lang="en-GB" sz="1400" b="1" dirty="0" err="1"/>
              <a:t>Angre</a:t>
            </a:r>
            <a:r>
              <a:rPr lang="en-GB" sz="1400" b="1" dirty="0"/>
              <a:t> </a:t>
            </a:r>
            <a:r>
              <a:rPr lang="en-GB" sz="1400" b="1" dirty="0" err="1"/>
              <a:t>Krom</a:t>
            </a:r>
            <a:r>
              <a:rPr lang="en-GB" sz="1400" b="1" dirty="0"/>
              <a:t>.                                 </a:t>
            </a:r>
            <a:endParaRPr lang="en-MY" sz="1400" dirty="0"/>
          </a:p>
          <a:p>
            <a:r>
              <a:rPr lang="en-GB" sz="1400" b="1" dirty="0"/>
              <a:t>Khan Mean </a:t>
            </a:r>
            <a:r>
              <a:rPr lang="en-GB" sz="1400" b="1" dirty="0" err="1" smtClean="0"/>
              <a:t>Chey</a:t>
            </a:r>
            <a:endParaRPr lang="en-MY" sz="1400" dirty="0"/>
          </a:p>
          <a:p>
            <a:r>
              <a:rPr lang="en-GB" sz="1400" b="1" dirty="0"/>
              <a:t>Phnom Penh, Cambodia </a:t>
            </a:r>
            <a:endParaRPr lang="en-MY" sz="1400" dirty="0"/>
          </a:p>
          <a:p>
            <a:r>
              <a:rPr lang="en-MY" sz="1600" dirty="0">
                <a:latin typeface="Calibri" pitchFamily="34" charset="0"/>
              </a:rPr>
              <a:t>     </a:t>
            </a:r>
          </a:p>
        </p:txBody>
      </p:sp>
      <p:sp>
        <p:nvSpPr>
          <p:cNvPr id="16388"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BB4489CF-9506-4AE5-A6DB-440615108761}" type="slidenum">
              <a:rPr lang="en-MY"/>
              <a:pPr algn="r"/>
              <a:t>30</a:t>
            </a:fld>
            <a:endParaRPr lang="en-MY"/>
          </a:p>
        </p:txBody>
      </p:sp>
      <p:pic>
        <p:nvPicPr>
          <p:cNvPr id="6" name="Picture 5" descr="IIC logo_01"/>
          <p:cNvPicPr/>
          <p:nvPr/>
        </p:nvPicPr>
        <p:blipFill>
          <a:blip r:embed="rId5" cstate="print"/>
          <a:srcRect/>
          <a:stretch>
            <a:fillRect/>
          </a:stretch>
        </p:blipFill>
        <p:spPr bwMode="auto">
          <a:xfrm>
            <a:off x="8532440"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713"/>
            <a:ext cx="9144000" cy="107156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b="1" dirty="0">
                <a:solidFill>
                  <a:srgbClr val="FF0000"/>
                </a:solidFill>
                <a:cs typeface="Arial" charset="0"/>
              </a:rPr>
              <a:t>How to </a:t>
            </a:r>
            <a:r>
              <a:rPr lang="en-US" sz="5400" b="1" dirty="0" smtClean="0">
                <a:solidFill>
                  <a:srgbClr val="FF0000"/>
                </a:solidFill>
                <a:cs typeface="Arial" charset="0"/>
              </a:rPr>
              <a:t>Register</a:t>
            </a:r>
            <a:r>
              <a:rPr lang="en-US" sz="5400" b="1" dirty="0">
                <a:solidFill>
                  <a:srgbClr val="FF0000"/>
                </a:solidFill>
                <a:cs typeface="Arial" charset="0"/>
              </a:rPr>
              <a:t>?</a:t>
            </a:r>
            <a:endParaRPr lang="en-MY" sz="5400" b="1" dirty="0">
              <a:solidFill>
                <a:srgbClr val="FF0000"/>
              </a:solidFill>
              <a:cs typeface="Arial" charset="0"/>
            </a:endParaRPr>
          </a:p>
        </p:txBody>
      </p:sp>
      <p:sp>
        <p:nvSpPr>
          <p:cNvPr id="17411" name="Rectangle 4"/>
          <p:cNvSpPr>
            <a:spLocks noChangeArrowheads="1"/>
          </p:cNvSpPr>
          <p:nvPr/>
        </p:nvSpPr>
        <p:spPr bwMode="auto">
          <a:xfrm>
            <a:off x="395288" y="1989138"/>
            <a:ext cx="8640762" cy="4431983"/>
          </a:xfrm>
          <a:prstGeom prst="rect">
            <a:avLst/>
          </a:prstGeom>
          <a:noFill/>
          <a:ln w="9525">
            <a:noFill/>
            <a:miter lim="800000"/>
            <a:headEnd/>
            <a:tailEnd/>
          </a:ln>
        </p:spPr>
        <p:txBody>
          <a:bodyPr>
            <a:spAutoFit/>
          </a:bodyPr>
          <a:lstStyle/>
          <a:p>
            <a:r>
              <a:rPr lang="en-US" sz="2400" b="1" u="sng" dirty="0" smtClean="0">
                <a:latin typeface="Calibri" pitchFamily="34" charset="0"/>
              </a:rPr>
              <a:t>Campus Registration</a:t>
            </a:r>
            <a:endParaRPr lang="en-MY" sz="2400" dirty="0">
              <a:latin typeface="Calibri" pitchFamily="34" charset="0"/>
            </a:endParaRPr>
          </a:p>
          <a:p>
            <a:pPr>
              <a:buFont typeface="Arial" charset="0"/>
              <a:buChar char="•"/>
            </a:pPr>
            <a:r>
              <a:rPr lang="en-MY" sz="2400" dirty="0">
                <a:latin typeface="Calibri" pitchFamily="34" charset="0"/>
              </a:rPr>
              <a:t> Visit </a:t>
            </a:r>
            <a:r>
              <a:rPr lang="en-MY" sz="2400" dirty="0" smtClean="0">
                <a:latin typeface="Calibri" pitchFamily="34" charset="0"/>
              </a:rPr>
              <a:t>IIC University of Technology, The Kingdom of Cambodia. </a:t>
            </a:r>
            <a:endParaRPr lang="en-MY" sz="2400" dirty="0">
              <a:latin typeface="Calibri" pitchFamily="34" charset="0"/>
            </a:endParaRPr>
          </a:p>
          <a:p>
            <a:pPr>
              <a:buFont typeface="Arial" charset="0"/>
              <a:buChar char="•"/>
            </a:pPr>
            <a:r>
              <a:rPr lang="en-MY" sz="2400" dirty="0">
                <a:latin typeface="Calibri" pitchFamily="34" charset="0"/>
              </a:rPr>
              <a:t> </a:t>
            </a:r>
            <a:r>
              <a:rPr lang="en-MY" sz="2400" dirty="0" smtClean="0">
                <a:latin typeface="Calibri" pitchFamily="34" charset="0"/>
              </a:rPr>
              <a:t>Print the Offer Letter.</a:t>
            </a:r>
            <a:endParaRPr lang="en-MY" sz="2400" dirty="0">
              <a:latin typeface="Calibri" pitchFamily="34" charset="0"/>
            </a:endParaRPr>
          </a:p>
          <a:p>
            <a:pPr>
              <a:buFont typeface="Arial" charset="0"/>
              <a:buChar char="•"/>
            </a:pPr>
            <a:r>
              <a:rPr lang="en-US" sz="2400" dirty="0">
                <a:latin typeface="Calibri" pitchFamily="34" charset="0"/>
              </a:rPr>
              <a:t> </a:t>
            </a:r>
            <a:r>
              <a:rPr lang="en-US" sz="2400" dirty="0" smtClean="0">
                <a:latin typeface="Calibri" pitchFamily="34" charset="0"/>
              </a:rPr>
              <a:t>Make the registration at Financial Department. </a:t>
            </a:r>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r>
              <a:rPr lang="en-MY" sz="2400" dirty="0">
                <a:latin typeface="Calibri" pitchFamily="34" charset="0"/>
              </a:rPr>
              <a:t>Once registered, the candidate will be entitled to the following:</a:t>
            </a:r>
          </a:p>
          <a:p>
            <a:pPr>
              <a:buFont typeface="Arial" charset="0"/>
              <a:buChar char="•"/>
            </a:pPr>
            <a:r>
              <a:rPr lang="en-MY" sz="2400" dirty="0" smtClean="0">
                <a:latin typeface="Calibri" pitchFamily="34" charset="0"/>
              </a:rPr>
              <a:t>Student </a:t>
            </a:r>
            <a:r>
              <a:rPr lang="en-MY" sz="2400" dirty="0">
                <a:latin typeface="Calibri" pitchFamily="34" charset="0"/>
              </a:rPr>
              <a:t>ID card (issued by Registry office</a:t>
            </a:r>
            <a:r>
              <a:rPr lang="en-MY" sz="2400" dirty="0" smtClean="0">
                <a:latin typeface="Calibri" pitchFamily="34" charset="0"/>
              </a:rPr>
              <a:t>). </a:t>
            </a:r>
            <a:endParaRPr lang="en-MY" sz="2400" dirty="0">
              <a:latin typeface="Calibri" pitchFamily="34" charset="0"/>
            </a:endParaRPr>
          </a:p>
          <a:p>
            <a:pPr>
              <a:buFont typeface="Arial" charset="0"/>
              <a:buChar char="•"/>
            </a:pPr>
            <a:r>
              <a:rPr lang="en-US" sz="2400" dirty="0" smtClean="0">
                <a:latin typeface="Calibri" pitchFamily="34" charset="0"/>
              </a:rPr>
              <a:t> </a:t>
            </a:r>
            <a:r>
              <a:rPr lang="en-US" sz="2400" dirty="0">
                <a:latin typeface="Calibri" pitchFamily="34" charset="0"/>
              </a:rPr>
              <a:t>Student </a:t>
            </a:r>
            <a:r>
              <a:rPr lang="en-US" sz="2400" dirty="0" smtClean="0">
                <a:latin typeface="Calibri" pitchFamily="34" charset="0"/>
              </a:rPr>
              <a:t>Handbook</a:t>
            </a:r>
            <a:r>
              <a:rPr lang="en-US" sz="2400" dirty="0">
                <a:latin typeface="Calibri" pitchFamily="34" charset="0"/>
              </a:rPr>
              <a:t> </a:t>
            </a:r>
            <a:r>
              <a:rPr lang="en-US" sz="2400" dirty="0" smtClean="0">
                <a:latin typeface="Calibri" pitchFamily="34" charset="0"/>
              </a:rPr>
              <a:t>(available </a:t>
            </a:r>
            <a:r>
              <a:rPr lang="en-US" sz="2400" dirty="0">
                <a:latin typeface="Calibri" pitchFamily="34" charset="0"/>
              </a:rPr>
              <a:t>at </a:t>
            </a:r>
            <a:r>
              <a:rPr lang="en-US" sz="2400" dirty="0" smtClean="0">
                <a:latin typeface="Calibri" pitchFamily="34" charset="0"/>
                <a:hlinkClick r:id="rId2"/>
              </a:rPr>
              <a:t>www.iic.edu.kh</a:t>
            </a:r>
            <a:r>
              <a:rPr lang="en-US" sz="2400" dirty="0" smtClean="0">
                <a:latin typeface="Calibri" pitchFamily="34" charset="0"/>
              </a:rPr>
              <a:t>)</a:t>
            </a:r>
          </a:p>
          <a:p>
            <a:pPr>
              <a:buFont typeface="Arial" charset="0"/>
              <a:buChar char="•"/>
            </a:pPr>
            <a:r>
              <a:rPr lang="en-US" sz="2400" dirty="0" smtClean="0">
                <a:latin typeface="Calibri" pitchFamily="34" charset="0"/>
              </a:rPr>
              <a:t>Guidelines for Proposal Writing . </a:t>
            </a:r>
            <a:endParaRPr lang="en-MY" sz="2400" dirty="0">
              <a:latin typeface="Calibri" pitchFamily="34" charset="0"/>
            </a:endParaRPr>
          </a:p>
          <a:p>
            <a:r>
              <a:rPr lang="en-MY" sz="1400" dirty="0">
                <a:latin typeface="Calibri" pitchFamily="34" charset="0"/>
              </a:rPr>
              <a:t/>
            </a:r>
            <a:br>
              <a:rPr lang="en-MY" sz="1400" dirty="0">
                <a:latin typeface="Calibri" pitchFamily="34" charset="0"/>
              </a:rPr>
            </a:br>
            <a:endParaRPr lang="en-MY" sz="1400" dirty="0">
              <a:latin typeface="Calibri" pitchFamily="34" charset="0"/>
            </a:endParaRPr>
          </a:p>
          <a:p>
            <a:r>
              <a:rPr lang="en-MY" sz="1400" dirty="0">
                <a:latin typeface="Calibri" pitchFamily="34" charset="0"/>
              </a:rPr>
              <a:t>     </a:t>
            </a:r>
          </a:p>
        </p:txBody>
      </p:sp>
      <p:sp>
        <p:nvSpPr>
          <p:cNvPr id="17412"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87452632-0BE0-4110-929F-26D7B55BCCDC}" type="slidenum">
              <a:rPr lang="en-MY"/>
              <a:pPr algn="r"/>
              <a:t>31</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pic>
        <p:nvPicPr>
          <p:cNvPr id="6" name="Picture 5" descr="IIC logo_01"/>
          <p:cNvPicPr/>
          <p:nvPr/>
        </p:nvPicPr>
        <p:blipFill>
          <a:blip r:embed="rId3"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04664"/>
            <a:ext cx="9144000" cy="7207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solidFill>
                  <a:srgbClr val="FF0000"/>
                </a:solidFill>
                <a:cs typeface="Arial" charset="0"/>
              </a:rPr>
              <a:t>Stages of Research</a:t>
            </a:r>
            <a:endParaRPr lang="en-MY" sz="4400" b="1" dirty="0">
              <a:solidFill>
                <a:srgbClr val="FF0000"/>
              </a:solidFill>
              <a:cs typeface="Arial" charset="0"/>
            </a:endParaRPr>
          </a:p>
        </p:txBody>
      </p:sp>
      <p:sp>
        <p:nvSpPr>
          <p:cNvPr id="18" name="Slide Number Placeholder 17"/>
          <p:cNvSpPr>
            <a:spLocks noGrp="1"/>
          </p:cNvSpPr>
          <p:nvPr>
            <p:ph type="sldNum" sz="quarter" idx="12"/>
          </p:nvPr>
        </p:nvSpPr>
        <p:spPr/>
        <p:txBody>
          <a:bodyPr/>
          <a:lstStyle/>
          <a:p>
            <a:fld id="{7086462B-C934-4748-B287-A6E2A8069462}" type="slidenum">
              <a:rPr lang="en-MY" smtClean="0"/>
              <a:pPr/>
              <a:t>32</a:t>
            </a:fld>
            <a:endParaRPr lang="en-MY"/>
          </a:p>
        </p:txBody>
      </p:sp>
      <p:sp>
        <p:nvSpPr>
          <p:cNvPr id="23" name="Footer Placeholder 22"/>
          <p:cNvSpPr>
            <a:spLocks noGrp="1"/>
          </p:cNvSpPr>
          <p:nvPr>
            <p:ph type="ftr" sz="quarter" idx="11"/>
          </p:nvPr>
        </p:nvSpPr>
        <p:spPr>
          <a:xfrm>
            <a:off x="3124200" y="6453336"/>
            <a:ext cx="2895600" cy="365125"/>
          </a:xfrm>
        </p:spPr>
        <p:txBody>
          <a:bodyPr/>
          <a:lstStyle/>
          <a:p>
            <a:r>
              <a:rPr lang="en-MY" dirty="0" smtClean="0"/>
              <a:t>IIC University of Technology,  </a:t>
            </a:r>
          </a:p>
          <a:p>
            <a:r>
              <a:rPr lang="en-MY" dirty="0" smtClean="0"/>
              <a:t>Kingdom of Cambodia</a:t>
            </a:r>
            <a:endParaRPr lang="en-MY" dirty="0"/>
          </a:p>
        </p:txBody>
      </p:sp>
      <p:pic>
        <p:nvPicPr>
          <p:cNvPr id="24" name="Picture 23" descr="IIC logo_01"/>
          <p:cNvPicPr/>
          <p:nvPr/>
        </p:nvPicPr>
        <p:blipFill>
          <a:blip r:embed="rId2" cstate="print"/>
          <a:srcRect/>
          <a:stretch>
            <a:fillRect/>
          </a:stretch>
        </p:blipFill>
        <p:spPr bwMode="auto">
          <a:xfrm>
            <a:off x="8532440"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 4"/>
          <p:cNvGraphicFramePr/>
          <p:nvPr>
            <p:extLst>
              <p:ext uri="{D42A27DB-BD31-4B8C-83A1-F6EECF244321}">
                <p14:modId xmlns:p14="http://schemas.microsoft.com/office/powerpoint/2010/main" val="3594696899"/>
              </p:ext>
            </p:extLst>
          </p:nvPr>
        </p:nvGraphicFramePr>
        <p:xfrm>
          <a:off x="251520" y="1340768"/>
          <a:ext cx="855069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2"/>
          </p:nvPr>
        </p:nvSpPr>
        <p:spPr bwMode="auto">
          <a:xfrm>
            <a:off x="7046913" y="6215063"/>
            <a:ext cx="2133600" cy="365125"/>
          </a:xfrm>
          <a:noFill/>
          <a:ln>
            <a:miter lim="800000"/>
            <a:headEnd/>
            <a:tailEnd/>
          </a:ln>
        </p:spPr>
        <p:txBody>
          <a:bodyPr/>
          <a:lstStyle/>
          <a:p>
            <a:pPr algn="r"/>
            <a:fld id="{82C8D86F-F24F-4842-9606-A04FAF2F7298}" type="slidenum">
              <a:rPr lang="en-MY"/>
              <a:pPr algn="r"/>
              <a:t>33</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0" y="1479550"/>
            <a:ext cx="5842000" cy="3898900"/>
          </a:xfrm>
          <a:prstGeom prst="rect">
            <a:avLst/>
          </a:prstGeom>
        </p:spPr>
      </p:pic>
    </p:spTree>
  </p:cSld>
  <p:clrMapOvr>
    <a:masterClrMapping/>
  </p:clrMapOvr>
  <p:transition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39750" y="1803400"/>
            <a:ext cx="8208963" cy="4505325"/>
          </a:xfrm>
        </p:spPr>
        <p:txBody>
          <a:bodyPr>
            <a:normAutofit lnSpcReduction="10000"/>
          </a:bodyPr>
          <a:lstStyle/>
          <a:p>
            <a:pPr marL="166688" indent="-166688" algn="just"/>
            <a:r>
              <a:rPr lang="en-MY" sz="2400" dirty="0" smtClean="0"/>
              <a:t>The candidate can assign their own supervisor by completing the form </a:t>
            </a:r>
            <a:r>
              <a:rPr lang="en-MY" sz="2400" b="1" dirty="0" smtClean="0">
                <a:hlinkClick r:id="rId2" action="ppaction://hlinkfile"/>
              </a:rPr>
              <a:t>APP005 Nomination of Supervisor</a:t>
            </a:r>
            <a:r>
              <a:rPr lang="en-MY" sz="2400" dirty="0" smtClean="0"/>
              <a:t> , send the proposed Supervisor’s full CV (latest) to Postgraduate School (PGS) at </a:t>
            </a:r>
            <a:r>
              <a:rPr lang="en-MY" sz="2400" dirty="0" smtClean="0">
                <a:latin typeface="Calibri" pitchFamily="34" charset="0"/>
                <a:hlinkClick r:id="rId3"/>
              </a:rPr>
              <a:t>info@iic.edu.kh</a:t>
            </a:r>
            <a:r>
              <a:rPr lang="en-MY" sz="2400" dirty="0" smtClean="0">
                <a:latin typeface="Calibri" pitchFamily="34" charset="0"/>
              </a:rPr>
              <a:t> </a:t>
            </a:r>
            <a:endParaRPr lang="en-MY" sz="2400" dirty="0"/>
          </a:p>
          <a:p>
            <a:pPr marL="0" indent="0">
              <a:buFont typeface="Arial" charset="0"/>
              <a:buNone/>
            </a:pPr>
            <a:endParaRPr lang="en-US" sz="2400" dirty="0" smtClean="0"/>
          </a:p>
          <a:p>
            <a:pPr marL="166688" indent="-166688"/>
            <a:r>
              <a:rPr lang="en-US" sz="2400" dirty="0" smtClean="0"/>
              <a:t>Then, PGS will propose to the Academic Studies Committee (ASC) and University Senate meetings for approval (normal duration is 10 working day).</a:t>
            </a:r>
          </a:p>
          <a:p>
            <a:pPr marL="0" indent="0">
              <a:buFont typeface="Arial" charset="0"/>
              <a:buNone/>
            </a:pPr>
            <a:endParaRPr lang="en-US" sz="2400" dirty="0" smtClean="0"/>
          </a:p>
          <a:p>
            <a:pPr marL="166688" indent="-166688"/>
            <a:r>
              <a:rPr lang="en-US" sz="2400" dirty="0" smtClean="0"/>
              <a:t>PGS will send the official appointment letter to students &amp; supervisors via email once Senate has approved the appointments.</a:t>
            </a:r>
          </a:p>
          <a:p>
            <a:pPr marL="0" indent="0"/>
            <a:endParaRPr lang="en-US" sz="2000" dirty="0" smtClean="0"/>
          </a:p>
          <a:p>
            <a:pPr marL="0" indent="0">
              <a:buFont typeface="Arial" charset="0"/>
              <a:buNone/>
            </a:pPr>
            <a:endParaRPr lang="en-US" sz="2000" dirty="0" smtClean="0"/>
          </a:p>
          <a:p>
            <a:pPr marL="0" indent="0">
              <a:buFont typeface="Arial" charset="0"/>
              <a:buNone/>
            </a:pPr>
            <a:endParaRPr lang="en-US" sz="2000" dirty="0" smtClean="0"/>
          </a:p>
          <a:p>
            <a:pPr marL="0" indent="0">
              <a:buFont typeface="Arial" charset="0"/>
              <a:buNone/>
            </a:pPr>
            <a:endParaRPr lang="en-US" sz="2800" dirty="0" smtClean="0"/>
          </a:p>
          <a:p>
            <a:pPr marL="0" indent="0">
              <a:buFont typeface="Arial" charset="0"/>
              <a:buNone/>
            </a:pPr>
            <a:endParaRPr lang="en-US" sz="2800" dirty="0" smtClean="0"/>
          </a:p>
          <a:p>
            <a:pPr marL="0" indent="0">
              <a:buFont typeface="Arial" charset="0"/>
              <a:buNone/>
            </a:pPr>
            <a:endParaRPr lang="en-US" sz="2800" dirty="0" smtClean="0"/>
          </a:p>
          <a:p>
            <a:pPr marL="0" indent="0">
              <a:buFont typeface="Arial" charset="0"/>
              <a:buNone/>
            </a:pPr>
            <a:endParaRPr lang="en-US" sz="2800" dirty="0" smtClean="0"/>
          </a:p>
          <a:p>
            <a:pPr marL="0" indent="0">
              <a:buFont typeface="Arial" charset="0"/>
              <a:buNone/>
            </a:pPr>
            <a:endParaRPr lang="en-US" sz="2800" dirty="0" smtClean="0"/>
          </a:p>
          <a:p>
            <a:pPr marL="0" indent="0">
              <a:buFont typeface="Arial" charset="0"/>
              <a:buNone/>
            </a:pPr>
            <a:endParaRPr lang="en-US" sz="2800" dirty="0" smtClean="0"/>
          </a:p>
        </p:txBody>
      </p:sp>
      <p:sp>
        <p:nvSpPr>
          <p:cNvPr id="4" name="Rectangle 3"/>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1.1 </a:t>
            </a:r>
            <a:r>
              <a:rPr lang="en-US" sz="4000" b="1" dirty="0">
                <a:solidFill>
                  <a:srgbClr val="FF0000"/>
                </a:solidFill>
                <a:cs typeface="Arial" charset="0"/>
              </a:rPr>
              <a:t>Appointment of Supervisor</a:t>
            </a:r>
            <a:endParaRPr lang="en-MY" sz="4000" b="1" dirty="0">
              <a:solidFill>
                <a:srgbClr val="FF0000"/>
              </a:solidFill>
              <a:cs typeface="Arial" charset="0"/>
            </a:endParaRPr>
          </a:p>
        </p:txBody>
      </p:sp>
      <p:sp>
        <p:nvSpPr>
          <p:cNvPr id="23556"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BCE479F7-4CC7-445F-B93C-2B5A1F542417}" type="slidenum">
              <a:rPr lang="en-MY"/>
              <a:pPr algn="r"/>
              <a:t>34</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4"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39750" y="2092325"/>
            <a:ext cx="8208963" cy="4144963"/>
          </a:xfrm>
        </p:spPr>
        <p:txBody>
          <a:bodyPr>
            <a:normAutofit lnSpcReduction="10000"/>
          </a:bodyPr>
          <a:lstStyle/>
          <a:p>
            <a:pPr marL="225425" indent="-225425" algn="just"/>
            <a:r>
              <a:rPr lang="en-MY" sz="2400" dirty="0" smtClean="0"/>
              <a:t>Students are requested to discuss their research progress with their Supervisors and submit a half-yearly </a:t>
            </a:r>
            <a:r>
              <a:rPr lang="en-MY" sz="2400" b="1" dirty="0" smtClean="0"/>
              <a:t>Progress Report (</a:t>
            </a:r>
            <a:r>
              <a:rPr lang="en-MY" sz="2400" b="1" dirty="0" smtClean="0">
                <a:hlinkClick r:id="rId3" action="ppaction://hlinkfile"/>
              </a:rPr>
              <a:t>Form AAP 010 Progress Report</a:t>
            </a:r>
            <a:r>
              <a:rPr lang="en-MY" sz="2400" b="1" dirty="0" smtClean="0"/>
              <a:t>) </a:t>
            </a:r>
            <a:r>
              <a:rPr lang="en-MY" sz="2400" dirty="0" smtClean="0"/>
              <a:t>by the </a:t>
            </a:r>
            <a:r>
              <a:rPr lang="en-MY" sz="2400" b="1" dirty="0" smtClean="0"/>
              <a:t>first week of January </a:t>
            </a:r>
            <a:r>
              <a:rPr lang="en-MY" sz="2400" dirty="0" smtClean="0"/>
              <a:t>and the </a:t>
            </a:r>
            <a:r>
              <a:rPr lang="en-MY" sz="2400" b="1" dirty="0" smtClean="0"/>
              <a:t>first week of July</a:t>
            </a:r>
            <a:r>
              <a:rPr lang="en-MY" sz="2400" dirty="0" smtClean="0"/>
              <a:t> to </a:t>
            </a:r>
            <a:r>
              <a:rPr lang="en-MY" sz="2400" dirty="0"/>
              <a:t>P</a:t>
            </a:r>
            <a:r>
              <a:rPr lang="en-MY" sz="2400" dirty="0" smtClean="0"/>
              <a:t>GS at </a:t>
            </a:r>
            <a:r>
              <a:rPr lang="en-MY" sz="2400" dirty="0" smtClean="0">
                <a:latin typeface="Calibri" pitchFamily="34" charset="0"/>
                <a:hlinkClick r:id="rId4"/>
              </a:rPr>
              <a:t>info@iic.edu.kh</a:t>
            </a:r>
            <a:r>
              <a:rPr lang="en-MY" sz="2400" dirty="0" smtClean="0">
                <a:latin typeface="Calibri" pitchFamily="34" charset="0"/>
              </a:rPr>
              <a:t> </a:t>
            </a:r>
            <a:endParaRPr lang="en-MY" sz="2400" dirty="0"/>
          </a:p>
          <a:p>
            <a:pPr marL="0" indent="0" algn="just">
              <a:buFont typeface="Arial" charset="0"/>
              <a:buNone/>
            </a:pPr>
            <a:endParaRPr lang="en-MY" sz="2400" dirty="0" smtClean="0"/>
          </a:p>
          <a:p>
            <a:pPr marL="225425" indent="-225425" algn="just"/>
            <a:r>
              <a:rPr lang="en-MY" sz="2400" dirty="0" smtClean="0"/>
              <a:t>The supervisor shall grade the progress of the student either Satisfactory (S) or Unsatisfactory (U).</a:t>
            </a:r>
          </a:p>
          <a:p>
            <a:pPr marL="0" indent="0" algn="just">
              <a:buFont typeface="Arial" charset="0"/>
              <a:buNone/>
            </a:pPr>
            <a:endParaRPr lang="en-MY" sz="2400" dirty="0" smtClean="0"/>
          </a:p>
          <a:p>
            <a:pPr marL="225425" indent="-225425" algn="just"/>
            <a:r>
              <a:rPr lang="en-MY" sz="2400" dirty="0" smtClean="0"/>
              <a:t>A student who has obtained grade “U” (Unsatisfactory) for 3 consecutive semesters will be referred to the Academic Advisor. </a:t>
            </a:r>
          </a:p>
          <a:p>
            <a:pPr marL="0" indent="0" algn="just">
              <a:buFont typeface="Arial" charset="0"/>
              <a:buNone/>
            </a:pPr>
            <a:endParaRPr lang="en-MY" sz="2000" dirty="0" smtClean="0"/>
          </a:p>
          <a:p>
            <a:pPr marL="0" indent="0" algn="just">
              <a:buFont typeface="Arial" charset="0"/>
              <a:buNone/>
            </a:pPr>
            <a:endParaRPr lang="en-US" sz="2000" dirty="0" smtClean="0"/>
          </a:p>
          <a:p>
            <a:pPr marL="0" indent="0" algn="just">
              <a:buFont typeface="Arial" charset="0"/>
              <a:buNone/>
            </a:pPr>
            <a:endParaRPr lang="en-US" sz="2000" dirty="0" smtClean="0"/>
          </a:p>
          <a:p>
            <a:pPr marL="0" indent="0" algn="just">
              <a:buFont typeface="Arial" charset="0"/>
              <a:buNone/>
            </a:pPr>
            <a:endParaRPr lang="en-US" sz="2800" dirty="0" smtClean="0"/>
          </a:p>
          <a:p>
            <a:pPr marL="0" indent="0" algn="just">
              <a:buFont typeface="Arial" charset="0"/>
              <a:buNone/>
            </a:pPr>
            <a:endParaRPr lang="en-US" sz="2800" dirty="0" smtClean="0"/>
          </a:p>
          <a:p>
            <a:pPr marL="0" indent="0" algn="just">
              <a:buFont typeface="Arial" charset="0"/>
              <a:buNone/>
            </a:pPr>
            <a:endParaRPr lang="en-US" sz="2800" dirty="0" smtClean="0"/>
          </a:p>
          <a:p>
            <a:pPr marL="0" indent="0" algn="just">
              <a:buFont typeface="Arial" charset="0"/>
              <a:buNone/>
            </a:pPr>
            <a:endParaRPr lang="en-US" sz="2800" dirty="0" smtClean="0"/>
          </a:p>
          <a:p>
            <a:pPr marL="0" indent="0" algn="just">
              <a:buFont typeface="Arial" charset="0"/>
              <a:buNone/>
            </a:pPr>
            <a:endParaRPr lang="en-US" sz="2800" dirty="0" smtClean="0"/>
          </a:p>
          <a:p>
            <a:pPr marL="0" indent="0" algn="just">
              <a:buFont typeface="Arial" charset="0"/>
              <a:buNone/>
            </a:pPr>
            <a:endParaRPr lang="en-US" sz="2800" dirty="0" smtClean="0"/>
          </a:p>
        </p:txBody>
      </p:sp>
      <p:sp>
        <p:nvSpPr>
          <p:cNvPr id="4" name="Rectangle 3"/>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Progress Monitoring</a:t>
            </a:r>
            <a:endParaRPr lang="en-MY" sz="4000" b="1" dirty="0">
              <a:solidFill>
                <a:srgbClr val="FF0000"/>
              </a:solidFill>
              <a:cs typeface="Arial" charset="0"/>
            </a:endParaRPr>
          </a:p>
        </p:txBody>
      </p:sp>
      <p:sp>
        <p:nvSpPr>
          <p:cNvPr id="24580"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4D8F328C-95E2-4B26-AD5A-D8F0D72955FC}" type="slidenum">
              <a:rPr lang="en-MY"/>
              <a:pPr algn="r"/>
              <a:t>35</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5"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6"/>
          <p:cNvSpPr>
            <a:spLocks noGrp="1"/>
          </p:cNvSpPr>
          <p:nvPr>
            <p:ph idx="1"/>
          </p:nvPr>
        </p:nvSpPr>
        <p:spPr>
          <a:xfrm>
            <a:off x="539750" y="1628775"/>
            <a:ext cx="8229600" cy="4525963"/>
          </a:xfrm>
        </p:spPr>
        <p:txBody>
          <a:bodyPr/>
          <a:lstStyle/>
          <a:p>
            <a:r>
              <a:rPr lang="en-US" sz="2400" dirty="0" smtClean="0"/>
              <a:t>To complete research proposal, candidate can refer to </a:t>
            </a:r>
          </a:p>
          <a:p>
            <a:pPr indent="1588">
              <a:buFont typeface="Wingdings" pitchFamily="2" charset="2"/>
              <a:buChar char="v"/>
            </a:pPr>
            <a:r>
              <a:rPr lang="en-MY" sz="2400" b="1" dirty="0" smtClean="0">
                <a:hlinkClick r:id="rId2" action="ppaction://hlinkfile"/>
              </a:rPr>
              <a:t>Guidelines for Research Proposal</a:t>
            </a:r>
            <a:endParaRPr lang="en-MY" sz="2400" b="1" dirty="0" smtClean="0"/>
          </a:p>
          <a:p>
            <a:endParaRPr lang="en-MY" sz="2400" dirty="0" smtClean="0"/>
          </a:p>
          <a:p>
            <a:r>
              <a:rPr lang="en-MY" sz="2400" dirty="0" smtClean="0"/>
              <a:t>Upon recommendation from the supervisor , the student should complete the fill research proposal and submit the </a:t>
            </a:r>
            <a:r>
              <a:rPr lang="en-MY" sz="2400" b="1" dirty="0" smtClean="0"/>
              <a:t>Form APP 012 Submission of Thesis Proposal. </a:t>
            </a:r>
            <a:r>
              <a:rPr lang="en-MY" sz="2400" dirty="0" smtClean="0"/>
              <a:t>Research proposal and power point slides need to be sent to PGS at </a:t>
            </a:r>
            <a:r>
              <a:rPr lang="en-MY" sz="2400" dirty="0" smtClean="0">
                <a:latin typeface="Calibri" pitchFamily="34" charset="0"/>
                <a:hlinkClick r:id="rId3"/>
              </a:rPr>
              <a:t>info@iic.edu.kh</a:t>
            </a:r>
            <a:r>
              <a:rPr lang="en-MY" sz="2400" dirty="0" smtClean="0"/>
              <a:t> </a:t>
            </a:r>
            <a:endParaRPr lang="en-MY" sz="2400" dirty="0" smtClean="0"/>
          </a:p>
          <a:p>
            <a:pPr>
              <a:buFont typeface="Arial" charset="0"/>
              <a:buNone/>
            </a:pPr>
            <a:endParaRPr lang="en-MY" sz="2400" dirty="0" smtClean="0"/>
          </a:p>
          <a:p>
            <a:r>
              <a:rPr lang="en-US" sz="2400" dirty="0" smtClean="0"/>
              <a:t>The proposal defense shall normally be conducted within 2 months. </a:t>
            </a:r>
            <a:endParaRPr lang="en-MY" sz="2400" dirty="0" smtClean="0"/>
          </a:p>
          <a:p>
            <a:pPr>
              <a:buFont typeface="Wingdings" pitchFamily="2" charset="2"/>
              <a:buChar char="v"/>
            </a:pPr>
            <a:endParaRPr lang="en-MY" sz="2000" dirty="0" smtClean="0"/>
          </a:p>
          <a:p>
            <a:endParaRPr lang="en-US" sz="2000" dirty="0" smtClean="0"/>
          </a:p>
        </p:txBody>
      </p:sp>
      <p:sp>
        <p:nvSpPr>
          <p:cNvPr id="4" name="Rectangle 3"/>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1.2 </a:t>
            </a:r>
            <a:r>
              <a:rPr lang="en-US" sz="4000" b="1" dirty="0">
                <a:solidFill>
                  <a:srgbClr val="FF0000"/>
                </a:solidFill>
                <a:cs typeface="Arial" charset="0"/>
              </a:rPr>
              <a:t>Preparation of a Research Proposal</a:t>
            </a:r>
            <a:endParaRPr lang="en-MY" sz="4000" b="1" dirty="0">
              <a:solidFill>
                <a:srgbClr val="FF0000"/>
              </a:solidFill>
              <a:cs typeface="Arial" charset="0"/>
            </a:endParaRPr>
          </a:p>
        </p:txBody>
      </p:sp>
      <p:sp>
        <p:nvSpPr>
          <p:cNvPr id="25604"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A93F89A8-F974-40A1-B154-CEC9C1B9A481}" type="slidenum">
              <a:rPr lang="en-MY"/>
              <a:pPr algn="r"/>
              <a:t>36</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4"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852613"/>
            <a:ext cx="8229600" cy="5105400"/>
          </a:xfrm>
        </p:spPr>
        <p:txBody>
          <a:bodyPr>
            <a:normAutofit/>
          </a:bodyPr>
          <a:lstStyle/>
          <a:p>
            <a:pPr algn="just"/>
            <a:r>
              <a:rPr lang="en-US" sz="2400" dirty="0" smtClean="0"/>
              <a:t>Dean of PGS with recommendation from Head of respective school and supervisor to nominate members of Proposal Defense Committee:</a:t>
            </a:r>
          </a:p>
          <a:p>
            <a:pPr indent="1588" algn="just">
              <a:buFont typeface="Wingdings" pitchFamily="2" charset="2"/>
              <a:buChar char="ü"/>
            </a:pPr>
            <a:r>
              <a:rPr lang="en-US" sz="2400" dirty="0" smtClean="0"/>
              <a:t>1 Chairman</a:t>
            </a:r>
          </a:p>
          <a:p>
            <a:pPr indent="1588" algn="just">
              <a:buFont typeface="Wingdings" pitchFamily="2" charset="2"/>
              <a:buChar char="ü"/>
            </a:pPr>
            <a:r>
              <a:rPr lang="en-US" sz="2400" dirty="0" smtClean="0"/>
              <a:t>2 Readers</a:t>
            </a:r>
          </a:p>
          <a:p>
            <a:pPr algn="just"/>
            <a:r>
              <a:rPr lang="en-US" sz="2400" dirty="0" smtClean="0"/>
              <a:t>PGS  to propose the appointment reviewers for approval. </a:t>
            </a:r>
          </a:p>
          <a:p>
            <a:pPr algn="just"/>
            <a:r>
              <a:rPr lang="en-US" sz="2400" dirty="0" smtClean="0"/>
              <a:t>PGS to send official appointment letters, research proposal, power point slides &amp; Form </a:t>
            </a:r>
            <a:r>
              <a:rPr lang="en-MY" sz="2400" dirty="0" smtClean="0"/>
              <a:t>PGS 005 Report of Proposal </a:t>
            </a:r>
            <a:r>
              <a:rPr lang="en-MY" sz="2400" dirty="0" err="1" smtClean="0"/>
              <a:t>Defense</a:t>
            </a:r>
            <a:r>
              <a:rPr lang="en-MY" sz="2400" dirty="0" smtClean="0"/>
              <a:t> by Reader to proposal </a:t>
            </a:r>
            <a:r>
              <a:rPr lang="en-MY" sz="2400" dirty="0" err="1" smtClean="0"/>
              <a:t>defense</a:t>
            </a:r>
            <a:r>
              <a:rPr lang="en-MY" sz="2400" dirty="0" smtClean="0"/>
              <a:t> committee via email.</a:t>
            </a:r>
            <a:endParaRPr lang="en-US" sz="2400" dirty="0" smtClean="0"/>
          </a:p>
          <a:p>
            <a:pPr algn="just"/>
            <a:endParaRPr lang="en-US" sz="2400" dirty="0" smtClean="0"/>
          </a:p>
        </p:txBody>
      </p:sp>
      <p:sp>
        <p:nvSpPr>
          <p:cNvPr id="4" name="Rectangle 3"/>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1.3 </a:t>
            </a:r>
            <a:r>
              <a:rPr lang="en-US" sz="4000" b="1" dirty="0">
                <a:solidFill>
                  <a:srgbClr val="FF0000"/>
                </a:solidFill>
                <a:cs typeface="Arial" charset="0"/>
              </a:rPr>
              <a:t>Proposal Defense</a:t>
            </a:r>
            <a:endParaRPr lang="en-MY" sz="4000" b="1" dirty="0">
              <a:solidFill>
                <a:srgbClr val="FF0000"/>
              </a:solidFill>
              <a:cs typeface="Arial" charset="0"/>
            </a:endParaRPr>
          </a:p>
        </p:txBody>
      </p:sp>
      <p:sp>
        <p:nvSpPr>
          <p:cNvPr id="26628"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00E038C7-6DF4-4D0E-B440-F4F1783004EB}" type="slidenum">
              <a:rPr lang="en-MY"/>
              <a:pPr algn="r"/>
              <a:t>37</a:t>
            </a:fld>
            <a:endParaRPr lang="en-MY"/>
          </a:p>
        </p:txBody>
      </p:sp>
      <p:sp>
        <p:nvSpPr>
          <p:cNvPr id="5" name="Footer Placeholder 4"/>
          <p:cNvSpPr>
            <a:spLocks noGrp="1"/>
          </p:cNvSpPr>
          <p:nvPr>
            <p:ph type="ftr" sz="quarter" idx="11"/>
          </p:nvPr>
        </p:nvSpPr>
        <p:spPr>
          <a:xfrm>
            <a:off x="3124200" y="6448251"/>
            <a:ext cx="2895600" cy="365125"/>
          </a:xfrm>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2" cstate="print"/>
          <a:srcRect/>
          <a:stretch>
            <a:fillRect/>
          </a:stretch>
        </p:blipFill>
        <p:spPr bwMode="auto">
          <a:xfrm>
            <a:off x="8460432"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normAutofit/>
          </a:bodyPr>
          <a:lstStyle/>
          <a:p>
            <a:pPr algn="just"/>
            <a:r>
              <a:rPr lang="en-US" sz="2400" dirty="0" smtClean="0"/>
              <a:t>PGS  to conduct the Proposal Defense Session. </a:t>
            </a:r>
          </a:p>
          <a:p>
            <a:pPr algn="just"/>
            <a:r>
              <a:rPr lang="en-US" sz="2400" dirty="0" smtClean="0"/>
              <a:t>Student will be given 20 minutes to present the proposal to the committee. </a:t>
            </a:r>
          </a:p>
          <a:p>
            <a:pPr algn="just"/>
            <a:r>
              <a:rPr lang="en-US" sz="2400" dirty="0" smtClean="0"/>
              <a:t>Proposal Defense Committee evaluates the proposal via:</a:t>
            </a:r>
          </a:p>
          <a:p>
            <a:pPr marL="688975" indent="-344488" algn="just">
              <a:buFont typeface="Wingdings" pitchFamily="2" charset="2"/>
              <a:buChar char="v"/>
            </a:pPr>
            <a:r>
              <a:rPr lang="en-US" sz="2400" dirty="0" smtClean="0"/>
              <a:t>Form P</a:t>
            </a:r>
            <a:r>
              <a:rPr lang="en-MY" sz="2400" dirty="0" smtClean="0"/>
              <a:t>GS 006 Recommendation from Proposal </a:t>
            </a:r>
            <a:r>
              <a:rPr lang="en-MY" sz="2400" dirty="0" err="1" smtClean="0"/>
              <a:t>Defense</a:t>
            </a:r>
            <a:r>
              <a:rPr lang="en-MY" sz="2400" dirty="0" smtClean="0"/>
              <a:t> Committee</a:t>
            </a:r>
            <a:endParaRPr lang="en-US" sz="2400" dirty="0" smtClean="0"/>
          </a:p>
          <a:p>
            <a:pPr algn="just"/>
            <a:r>
              <a:rPr lang="en-US" sz="2400" dirty="0" smtClean="0"/>
              <a:t>Student  can embark on the research once approved by the proposal defense committee.  </a:t>
            </a:r>
          </a:p>
          <a:p>
            <a:pPr algn="just"/>
            <a:r>
              <a:rPr lang="en-MY" sz="2400" dirty="0" smtClean="0"/>
              <a:t>A student shall be given 3 opportunities to pass the research proposal. Failure on the third attempt shall result on the termination of his / her candidature. </a:t>
            </a:r>
          </a:p>
        </p:txBody>
      </p:sp>
      <p:sp>
        <p:nvSpPr>
          <p:cNvPr id="4" name="Footer Placeholder 3"/>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sp>
        <p:nvSpPr>
          <p:cNvPr id="5" name="Slide Number Placeholder 4"/>
          <p:cNvSpPr>
            <a:spLocks noGrp="1"/>
          </p:cNvSpPr>
          <p:nvPr>
            <p:ph type="sldNum" sz="quarter" idx="12"/>
          </p:nvPr>
        </p:nvSpPr>
        <p:spPr/>
        <p:txBody>
          <a:bodyPr/>
          <a:lstStyle/>
          <a:p>
            <a:fld id="{7086462B-C934-4748-B287-A6E2A8069462}" type="slidenum">
              <a:rPr lang="en-MY" smtClean="0"/>
              <a:pPr/>
              <a:t>38</a:t>
            </a:fld>
            <a:endParaRPr lang="en-MY"/>
          </a:p>
        </p:txBody>
      </p:sp>
      <p:sp>
        <p:nvSpPr>
          <p:cNvPr id="6" name="Rectangle 5"/>
          <p:cNvSpPr/>
          <p:nvPr/>
        </p:nvSpPr>
        <p:spPr>
          <a:xfrm>
            <a:off x="0" y="593329"/>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1.3 </a:t>
            </a:r>
            <a:r>
              <a:rPr lang="en-US" sz="4000" b="1" dirty="0">
                <a:solidFill>
                  <a:srgbClr val="FF0000"/>
                </a:solidFill>
                <a:cs typeface="Arial" charset="0"/>
              </a:rPr>
              <a:t>Proposal Defense</a:t>
            </a:r>
            <a:endParaRPr lang="en-MY" sz="4000" b="1" dirty="0">
              <a:solidFill>
                <a:srgbClr val="FF0000"/>
              </a:solidFill>
              <a:cs typeface="Arial" charset="0"/>
            </a:endParaRPr>
          </a:p>
        </p:txBody>
      </p:sp>
      <p:pic>
        <p:nvPicPr>
          <p:cNvPr id="7" name="Picture 6" descr="IIC logo_01"/>
          <p:cNvPicPr/>
          <p:nvPr/>
        </p:nvPicPr>
        <p:blipFill>
          <a:blip r:embed="rId2" cstate="print"/>
          <a:srcRect/>
          <a:stretch>
            <a:fillRect/>
          </a:stretch>
        </p:blipFill>
        <p:spPr bwMode="auto">
          <a:xfrm>
            <a:off x="8460432" y="44624"/>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2"/>
          <p:cNvSpPr>
            <a:spLocks noGrp="1"/>
          </p:cNvSpPr>
          <p:nvPr>
            <p:ph type="sldNum" sz="quarter" idx="12"/>
          </p:nvPr>
        </p:nvSpPr>
        <p:spPr bwMode="auto">
          <a:xfrm>
            <a:off x="7046913" y="6215063"/>
            <a:ext cx="2133600" cy="365125"/>
          </a:xfrm>
          <a:noFill/>
          <a:ln>
            <a:miter lim="800000"/>
            <a:headEnd/>
            <a:tailEnd/>
          </a:ln>
        </p:spPr>
        <p:txBody>
          <a:bodyPr/>
          <a:lstStyle/>
          <a:p>
            <a:pPr algn="r"/>
            <a:fld id="{B986F028-3D4C-4683-A19F-E874A712BEB3}" type="slidenum">
              <a:rPr lang="en-MY"/>
              <a:pPr algn="r"/>
              <a:t>39</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285"/>
          <a:stretch/>
        </p:blipFill>
        <p:spPr>
          <a:xfrm>
            <a:off x="681281" y="1032286"/>
            <a:ext cx="7528902" cy="4268922"/>
          </a:xfrm>
          <a:prstGeom prst="rect">
            <a:avLst/>
          </a:prstGeom>
        </p:spPr>
      </p:pic>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611188" y="1781175"/>
            <a:ext cx="7777162" cy="3662541"/>
          </a:xfrm>
          <a:prstGeom prst="rect">
            <a:avLst/>
          </a:prstGeom>
          <a:noFill/>
          <a:ln w="9525">
            <a:noFill/>
            <a:miter lim="800000"/>
            <a:headEnd/>
            <a:tailEnd/>
          </a:ln>
        </p:spPr>
        <p:txBody>
          <a:bodyPr>
            <a:spAutoFit/>
          </a:bodyPr>
          <a:lstStyle/>
          <a:p>
            <a:pPr marL="180975" indent="-180975" algn="just">
              <a:buFont typeface="Arial" charset="0"/>
              <a:buChar char="•"/>
              <a:defRPr/>
            </a:pPr>
            <a:r>
              <a:rPr lang="en-GB" sz="2800" dirty="0" smtClean="0">
                <a:latin typeface="+mn-lt"/>
              </a:rPr>
              <a:t>This program is designed for professionals</a:t>
            </a:r>
            <a:r>
              <a:rPr lang="en-GB" sz="2800" dirty="0" smtClean="0">
                <a:solidFill>
                  <a:srgbClr val="FF0000"/>
                </a:solidFill>
                <a:latin typeface="+mn-lt"/>
              </a:rPr>
              <a:t> </a:t>
            </a:r>
            <a:r>
              <a:rPr lang="en-GB" sz="2800" dirty="0" smtClean="0">
                <a:solidFill>
                  <a:srgbClr val="00B050"/>
                </a:solidFill>
                <a:latin typeface="+mn-lt"/>
              </a:rPr>
              <a:t>who have with</a:t>
            </a:r>
            <a:r>
              <a:rPr lang="en-GB" sz="2800" dirty="0" smtClean="0">
                <a:solidFill>
                  <a:srgbClr val="FF0000"/>
                </a:solidFill>
                <a:latin typeface="+mn-lt"/>
              </a:rPr>
              <a:t> </a:t>
            </a:r>
            <a:r>
              <a:rPr lang="en-GB" sz="2800" dirty="0" smtClean="0">
                <a:latin typeface="+mn-lt"/>
              </a:rPr>
              <a:t>a minimum of 5 years working experience</a:t>
            </a:r>
            <a:r>
              <a:rPr lang="en-GB" sz="2800" dirty="0" smtClean="0">
                <a:solidFill>
                  <a:srgbClr val="00B050"/>
                </a:solidFill>
              </a:rPr>
              <a:t> </a:t>
            </a:r>
            <a:r>
              <a:rPr lang="en-GB" sz="2800" dirty="0" smtClean="0">
                <a:solidFill>
                  <a:srgbClr val="00B050"/>
                </a:solidFill>
                <a:latin typeface="+mn-lt"/>
              </a:rPr>
              <a:t>and contributed </a:t>
            </a:r>
            <a:r>
              <a:rPr lang="en-GB" sz="2800" dirty="0" smtClean="0">
                <a:latin typeface="+mn-lt"/>
              </a:rPr>
              <a:t>their experience</a:t>
            </a:r>
            <a:r>
              <a:rPr lang="en-GB" sz="2800" dirty="0" smtClean="0">
                <a:solidFill>
                  <a:srgbClr val="00B050"/>
                </a:solidFill>
                <a:latin typeface="+mn-lt"/>
              </a:rPr>
              <a:t>s</a:t>
            </a:r>
            <a:r>
              <a:rPr lang="en-GB" sz="2800" dirty="0" smtClean="0">
                <a:latin typeface="+mn-lt"/>
              </a:rPr>
              <a:t> to solve industrial problems.</a:t>
            </a:r>
          </a:p>
          <a:p>
            <a:pPr marL="180975" indent="-180975" algn="just">
              <a:buFont typeface="Arial" charset="0"/>
              <a:buChar char="•"/>
              <a:defRPr/>
            </a:pPr>
            <a:r>
              <a:rPr lang="en-GB" sz="2800" dirty="0" smtClean="0">
                <a:latin typeface="+mn-lt"/>
              </a:rPr>
              <a:t>The program helps the professionals to conceptualize their </a:t>
            </a:r>
            <a:r>
              <a:rPr lang="en-GB" sz="2800" dirty="0" smtClean="0">
                <a:solidFill>
                  <a:srgbClr val="00B050"/>
                </a:solidFill>
                <a:latin typeface="+mn-lt"/>
              </a:rPr>
              <a:t>thought</a:t>
            </a:r>
            <a:r>
              <a:rPr lang="en-GB" sz="2800" dirty="0" smtClean="0">
                <a:solidFill>
                  <a:srgbClr val="FF0000"/>
                </a:solidFill>
                <a:latin typeface="+mn-lt"/>
              </a:rPr>
              <a:t> </a:t>
            </a:r>
            <a:r>
              <a:rPr lang="en-GB" sz="2800" dirty="0" smtClean="0">
                <a:latin typeface="+mn-lt"/>
              </a:rPr>
              <a:t>and thinking  in strategic ways to solve industrial problem</a:t>
            </a:r>
            <a:r>
              <a:rPr lang="en-GB" sz="2800" dirty="0" smtClean="0">
                <a:solidFill>
                  <a:srgbClr val="00B050"/>
                </a:solidFill>
                <a:latin typeface="+mn-lt"/>
              </a:rPr>
              <a:t>s</a:t>
            </a:r>
            <a:r>
              <a:rPr lang="en-GB" sz="2800" dirty="0" smtClean="0">
                <a:latin typeface="+mn-lt"/>
              </a:rPr>
              <a:t>. </a:t>
            </a:r>
          </a:p>
          <a:p>
            <a:pPr marL="180975" indent="-180975" algn="just">
              <a:buFont typeface="Arial" charset="0"/>
              <a:buChar char="•"/>
              <a:defRPr/>
            </a:pPr>
            <a:endParaRPr lang="en-MY" sz="2800" dirty="0">
              <a:latin typeface="+mn-lt"/>
            </a:endParaRPr>
          </a:p>
          <a:p>
            <a:pPr marL="180975" indent="-180975" algn="just">
              <a:buFont typeface="Arial" charset="0"/>
              <a:buChar char="•"/>
              <a:defRPr/>
            </a:pPr>
            <a:endParaRPr lang="en-MY" sz="800" dirty="0">
              <a:latin typeface="+mn-lt"/>
            </a:endParaRPr>
          </a:p>
        </p:txBody>
      </p:sp>
      <p:sp>
        <p:nvSpPr>
          <p:cNvPr id="10" name="Rounded Rectangle 9"/>
          <p:cNvSpPr/>
          <p:nvPr/>
        </p:nvSpPr>
        <p:spPr>
          <a:xfrm>
            <a:off x="0" y="836712"/>
            <a:ext cx="9144000" cy="792088"/>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a:solidFill>
                  <a:srgbClr val="FF0000"/>
                </a:solidFill>
                <a:cs typeface="Arial" charset="0"/>
              </a:rPr>
              <a:t>For Whom?</a:t>
            </a:r>
            <a:endParaRPr lang="en-MY" sz="4000" b="1" i="1" dirty="0">
              <a:solidFill>
                <a:srgbClr val="FF0000"/>
              </a:solidFill>
              <a:cs typeface="Arial" charset="0"/>
            </a:endParaRPr>
          </a:p>
        </p:txBody>
      </p:sp>
      <p:sp>
        <p:nvSpPr>
          <p:cNvPr id="9228" name="Footer Placeholder 1"/>
          <p:cNvSpPr>
            <a:spLocks noGrp="1"/>
          </p:cNvSpPr>
          <p:nvPr>
            <p:ph type="ftr" sz="quarter" idx="11"/>
          </p:nvPr>
        </p:nvSpPr>
        <p:spPr bwMode="auto">
          <a:xfrm>
            <a:off x="3059832" y="6525344"/>
            <a:ext cx="3752056" cy="365125"/>
          </a:xfrm>
          <a:noFill/>
          <a:ln>
            <a:miter lim="800000"/>
            <a:headEnd/>
            <a:tailEnd/>
          </a:ln>
        </p:spPr>
        <p:txBody>
          <a:bodyPr/>
          <a:lstStyle/>
          <a:p>
            <a:r>
              <a:rPr lang="en-MY" dirty="0" smtClean="0"/>
              <a:t>IIC University of Technology,  Kingdom of Cambodia</a:t>
            </a:r>
          </a:p>
        </p:txBody>
      </p:sp>
      <p:sp>
        <p:nvSpPr>
          <p:cNvPr id="9229" name="Slide Number Placeholder 2"/>
          <p:cNvSpPr>
            <a:spLocks noGrp="1"/>
          </p:cNvSpPr>
          <p:nvPr>
            <p:ph type="sldNum" sz="quarter" idx="12"/>
          </p:nvPr>
        </p:nvSpPr>
        <p:spPr bwMode="auto">
          <a:xfrm>
            <a:off x="6553200" y="6664275"/>
            <a:ext cx="2133600" cy="365125"/>
          </a:xfrm>
          <a:noFill/>
          <a:ln>
            <a:miter lim="800000"/>
            <a:headEnd/>
            <a:tailEnd/>
          </a:ln>
        </p:spPr>
        <p:txBody>
          <a:bodyPr/>
          <a:lstStyle/>
          <a:p>
            <a:fld id="{494B5CB1-B7B0-4012-8E5D-78CBA79CCAC2}" type="slidenum">
              <a:rPr lang="en-MY" smtClean="0"/>
              <a:pPr/>
              <a:t>4</a:t>
            </a:fld>
            <a:endParaRPr lang="en-MY" smtClean="0"/>
          </a:p>
        </p:txBody>
      </p:sp>
      <p:pic>
        <p:nvPicPr>
          <p:cNvPr id="11" name="Picture 10" descr="IIC logo_01"/>
          <p:cNvPicPr/>
          <p:nvPr/>
        </p:nvPicPr>
        <p:blipFill>
          <a:blip r:embed="rId2" cstate="print"/>
          <a:srcRect/>
          <a:stretch>
            <a:fillRect/>
          </a:stretch>
        </p:blipFill>
        <p:spPr bwMode="auto">
          <a:xfrm>
            <a:off x="8496944" y="72008"/>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Leow\Desktop\IIC\Picture IIC\IMG_1417.JPG"/>
          <p:cNvPicPr>
            <a:picLocks noChangeAspect="1" noChangeArrowheads="1"/>
          </p:cNvPicPr>
          <p:nvPr/>
        </p:nvPicPr>
        <p:blipFill>
          <a:blip r:embed="rId3" cstate="print"/>
          <a:srcRect/>
          <a:stretch>
            <a:fillRect/>
          </a:stretch>
        </p:blipFill>
        <p:spPr bwMode="auto">
          <a:xfrm>
            <a:off x="7272808" y="5213884"/>
            <a:ext cx="1907704" cy="1271803"/>
          </a:xfrm>
          <a:prstGeom prst="rect">
            <a:avLst/>
          </a:prstGeom>
          <a:noFill/>
        </p:spPr>
      </p:pic>
      <p:pic>
        <p:nvPicPr>
          <p:cNvPr id="1027" name="Picture 3" descr="C:\Users\Leow\Desktop\IIC\Picture IIC\IMG_1017.JPG"/>
          <p:cNvPicPr>
            <a:picLocks noChangeAspect="1" noChangeArrowheads="1"/>
          </p:cNvPicPr>
          <p:nvPr/>
        </p:nvPicPr>
        <p:blipFill>
          <a:blip r:embed="rId4" cstate="print"/>
          <a:srcRect/>
          <a:stretch>
            <a:fillRect/>
          </a:stretch>
        </p:blipFill>
        <p:spPr bwMode="auto">
          <a:xfrm>
            <a:off x="4788024" y="5157192"/>
            <a:ext cx="2520280" cy="1337520"/>
          </a:xfrm>
          <a:prstGeom prst="rect">
            <a:avLst/>
          </a:prstGeom>
          <a:noFill/>
        </p:spPr>
      </p:pic>
      <p:pic>
        <p:nvPicPr>
          <p:cNvPr id="1028" name="Picture 4" descr="C:\Users\Leow\Desktop\IIC\Picture IIC\2013-07-19-2408 (1).jpg"/>
          <p:cNvPicPr>
            <a:picLocks noChangeAspect="1" noChangeArrowheads="1"/>
          </p:cNvPicPr>
          <p:nvPr/>
        </p:nvPicPr>
        <p:blipFill>
          <a:blip r:embed="rId5" cstate="print"/>
          <a:srcRect/>
          <a:stretch>
            <a:fillRect/>
          </a:stretch>
        </p:blipFill>
        <p:spPr bwMode="auto">
          <a:xfrm>
            <a:off x="2123728" y="5157192"/>
            <a:ext cx="2664296" cy="1337372"/>
          </a:xfrm>
          <a:prstGeom prst="rect">
            <a:avLst/>
          </a:prstGeom>
          <a:noFill/>
        </p:spPr>
      </p:pic>
      <p:pic>
        <p:nvPicPr>
          <p:cNvPr id="1029" name="Picture 5" descr="C:\Users\Leow\Desktop\IIC\Picture IIC\0-IMG_7731.jpg"/>
          <p:cNvPicPr>
            <a:picLocks noChangeAspect="1" noChangeArrowheads="1"/>
          </p:cNvPicPr>
          <p:nvPr/>
        </p:nvPicPr>
        <p:blipFill>
          <a:blip r:embed="rId6" cstate="print"/>
          <a:srcRect/>
          <a:stretch>
            <a:fillRect/>
          </a:stretch>
        </p:blipFill>
        <p:spPr bwMode="auto">
          <a:xfrm>
            <a:off x="0" y="5157191"/>
            <a:ext cx="2123728" cy="136815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684213" y="2060575"/>
            <a:ext cx="7704137" cy="3671888"/>
          </a:xfrm>
        </p:spPr>
        <p:txBody>
          <a:bodyPr/>
          <a:lstStyle/>
          <a:p>
            <a:pPr algn="just"/>
            <a:r>
              <a:rPr lang="en-MY" sz="2400" dirty="0" smtClean="0"/>
              <a:t>The supervisor shall assist and supervise the student in the preparation of the thesis/dissertation and to ensure that the thesis/dissertation meets required standards. </a:t>
            </a:r>
          </a:p>
          <a:p>
            <a:pPr marL="0" indent="0" algn="just">
              <a:buNone/>
            </a:pPr>
            <a:endParaRPr lang="en-MY" sz="2400" dirty="0" smtClean="0"/>
          </a:p>
          <a:p>
            <a:pPr algn="just"/>
            <a:r>
              <a:rPr lang="en-US" sz="2400" dirty="0" smtClean="0"/>
              <a:t>Should you need an </a:t>
            </a:r>
            <a:r>
              <a:rPr lang="en-MY" sz="2400" dirty="0" smtClean="0"/>
              <a:t>authorization letter to conduct research, </a:t>
            </a:r>
            <a:r>
              <a:rPr lang="en-US" sz="2400" dirty="0" smtClean="0"/>
              <a:t>please complete the form and send to </a:t>
            </a:r>
            <a:r>
              <a:rPr lang="en-MY" sz="2400" dirty="0" smtClean="0">
                <a:latin typeface="Calibri" pitchFamily="34" charset="0"/>
                <a:hlinkClick r:id="rId2"/>
              </a:rPr>
              <a:t>info@iic.edu.kh</a:t>
            </a:r>
            <a:r>
              <a:rPr lang="en-MY" sz="2400" dirty="0" smtClean="0">
                <a:latin typeface="Calibri" pitchFamily="34" charset="0"/>
              </a:rPr>
              <a:t> </a:t>
            </a:r>
            <a:endParaRPr lang="en-US" sz="2400" u="sng" dirty="0" smtClean="0"/>
          </a:p>
          <a:p>
            <a:pPr algn="just">
              <a:lnSpc>
                <a:spcPct val="80000"/>
              </a:lnSpc>
              <a:buFont typeface="Arial" charset="0"/>
              <a:buNone/>
            </a:pPr>
            <a:endParaRPr lang="en-MY" sz="2000" dirty="0" smtClean="0"/>
          </a:p>
          <a:p>
            <a:pPr algn="just">
              <a:lnSpc>
                <a:spcPct val="80000"/>
              </a:lnSpc>
            </a:pPr>
            <a:endParaRPr lang="en-US" sz="700" dirty="0" smtClean="0"/>
          </a:p>
        </p:txBody>
      </p:sp>
      <p:sp>
        <p:nvSpPr>
          <p:cNvPr id="5" name="Rectangle 4"/>
          <p:cNvSpPr/>
          <p:nvPr/>
        </p:nvSpPr>
        <p:spPr>
          <a:xfrm>
            <a:off x="2667000" y="685800"/>
            <a:ext cx="4230902" cy="646331"/>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6. Data collection </a:t>
            </a:r>
          </a:p>
        </p:txBody>
      </p:sp>
      <p:sp>
        <p:nvSpPr>
          <p:cNvPr id="6" name="Rectangle 5"/>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2.1 Research / Data Collection</a:t>
            </a:r>
            <a:endParaRPr lang="en-MY" sz="4000" b="1" dirty="0">
              <a:solidFill>
                <a:srgbClr val="FF0000"/>
              </a:solidFill>
              <a:cs typeface="Arial" charset="0"/>
            </a:endParaRPr>
          </a:p>
        </p:txBody>
      </p:sp>
      <p:sp>
        <p:nvSpPr>
          <p:cNvPr id="28677" name="Slide Number Placeholder 6"/>
          <p:cNvSpPr>
            <a:spLocks noGrp="1"/>
          </p:cNvSpPr>
          <p:nvPr>
            <p:ph type="sldNum" sz="quarter" idx="12"/>
          </p:nvPr>
        </p:nvSpPr>
        <p:spPr bwMode="auto">
          <a:xfrm>
            <a:off x="7046913" y="6215063"/>
            <a:ext cx="2133600" cy="365125"/>
          </a:xfrm>
          <a:noFill/>
          <a:ln>
            <a:miter lim="800000"/>
            <a:headEnd/>
            <a:tailEnd/>
          </a:ln>
        </p:spPr>
        <p:txBody>
          <a:bodyPr/>
          <a:lstStyle/>
          <a:p>
            <a:pPr algn="r"/>
            <a:fld id="{77B1FCDC-274F-4F6E-8C2C-1281F659E812}" type="slidenum">
              <a:rPr lang="en-MY"/>
              <a:pPr algn="r"/>
              <a:t>40</a:t>
            </a:fld>
            <a:endParaRPr lang="en-MY"/>
          </a:p>
        </p:txBody>
      </p:sp>
      <p:sp>
        <p:nvSpPr>
          <p:cNvPr id="7" name="Footer Placeholder 6"/>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8" name="Picture 7" descr="IIC logo_01"/>
          <p:cNvPicPr/>
          <p:nvPr/>
        </p:nvPicPr>
        <p:blipFill>
          <a:blip r:embed="rId3"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2"/>
          </p:nvPr>
        </p:nvSpPr>
        <p:spPr bwMode="auto">
          <a:xfrm>
            <a:off x="7046913" y="6215063"/>
            <a:ext cx="2133600" cy="365125"/>
          </a:xfrm>
          <a:noFill/>
          <a:ln>
            <a:miter lim="800000"/>
            <a:headEnd/>
            <a:tailEnd/>
          </a:ln>
        </p:spPr>
        <p:txBody>
          <a:bodyPr/>
          <a:lstStyle/>
          <a:p>
            <a:pPr algn="r"/>
            <a:fld id="{45D31916-42EE-45DD-9F0B-F7ECB8E04D28}" type="slidenum">
              <a:rPr lang="en-MY"/>
              <a:pPr algn="r"/>
              <a:t>41</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0309"/>
          <a:stretch/>
        </p:blipFill>
        <p:spPr>
          <a:xfrm>
            <a:off x="2838737" y="1988840"/>
            <a:ext cx="3449230" cy="3015208"/>
          </a:xfrm>
          <a:prstGeom prst="rect">
            <a:avLst/>
          </a:prstGeom>
        </p:spPr>
      </p:pic>
    </p:spTree>
  </p:cSld>
  <p:clrMapOvr>
    <a:masterClrMapping/>
  </p:clrMapOvr>
  <p:transition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50825" y="2420938"/>
            <a:ext cx="8353425" cy="3384326"/>
          </a:xfrm>
        </p:spPr>
        <p:txBody>
          <a:bodyPr>
            <a:normAutofit/>
          </a:bodyPr>
          <a:lstStyle/>
          <a:p>
            <a:pPr algn="just">
              <a:buFont typeface="Wingdings" pitchFamily="2" charset="2"/>
              <a:buChar char="v"/>
            </a:pPr>
            <a:r>
              <a:rPr lang="en-US" sz="2400" dirty="0" smtClean="0"/>
              <a:t>Candidate should refer to APP013 </a:t>
            </a:r>
            <a:r>
              <a:rPr lang="en-US" sz="2400" b="1" dirty="0" smtClean="0">
                <a:hlinkClick r:id="rId2" action="ppaction://hlinkfile"/>
              </a:rPr>
              <a:t>Guidelines</a:t>
            </a:r>
            <a:r>
              <a:rPr lang="en-US" sz="2400" dirty="0" smtClean="0">
                <a:hlinkClick r:id="rId2" action="ppaction://hlinkfile"/>
              </a:rPr>
              <a:t> </a:t>
            </a:r>
            <a:r>
              <a:rPr lang="en-US" sz="2400" b="1" dirty="0" smtClean="0">
                <a:hlinkClick r:id="rId2" action="ppaction://hlinkfile"/>
              </a:rPr>
              <a:t>for Dissertation Writing</a:t>
            </a:r>
            <a:r>
              <a:rPr lang="en-US" sz="2400" b="1" dirty="0" smtClean="0"/>
              <a:t> </a:t>
            </a:r>
            <a:r>
              <a:rPr lang="en-US" sz="2400" dirty="0" smtClean="0"/>
              <a:t>to complete your dissertation write up. </a:t>
            </a:r>
          </a:p>
          <a:p>
            <a:pPr marL="0" indent="0" algn="just">
              <a:buNone/>
            </a:pPr>
            <a:endParaRPr lang="en-US" sz="2400" dirty="0" smtClean="0"/>
          </a:p>
          <a:p>
            <a:pPr algn="just">
              <a:buFont typeface="Wingdings" pitchFamily="2" charset="2"/>
              <a:buChar char="v"/>
            </a:pPr>
            <a:r>
              <a:rPr lang="en-US" sz="2400" dirty="0" smtClean="0"/>
              <a:t>The  required specification is described in the guidelines, APP013 </a:t>
            </a:r>
          </a:p>
          <a:p>
            <a:pPr algn="just">
              <a:buNone/>
            </a:pPr>
            <a:endParaRPr lang="en-US" dirty="0" smtClean="0"/>
          </a:p>
          <a:p>
            <a:pPr algn="just">
              <a:buFont typeface="Arial" charset="0"/>
              <a:buNone/>
            </a:pPr>
            <a:endParaRPr lang="en-MY" dirty="0" smtClean="0"/>
          </a:p>
        </p:txBody>
      </p:sp>
      <p:sp>
        <p:nvSpPr>
          <p:cNvPr id="5" name="Rectangle 4"/>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3.1 Thesis / Dissertation Writing</a:t>
            </a:r>
            <a:endParaRPr lang="en-MY" sz="4000" b="1" dirty="0">
              <a:solidFill>
                <a:srgbClr val="FF0000"/>
              </a:solidFill>
              <a:cs typeface="Arial" charset="0"/>
            </a:endParaRPr>
          </a:p>
        </p:txBody>
      </p:sp>
      <p:sp>
        <p:nvSpPr>
          <p:cNvPr id="30724"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B80B0591-C28E-4BEA-913A-B40E2F5C0B3C}" type="slidenum">
              <a:rPr lang="en-MY"/>
              <a:pPr algn="r"/>
              <a:t>42</a:t>
            </a:fld>
            <a:endParaRPr lang="en-MY"/>
          </a:p>
        </p:txBody>
      </p:sp>
      <p:sp>
        <p:nvSpPr>
          <p:cNvPr id="6" name="Footer Placeholder 5"/>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pic>
        <p:nvPicPr>
          <p:cNvPr id="7" name="Picture 6" descr="IIC logo_01"/>
          <p:cNvPicPr/>
          <p:nvPr/>
        </p:nvPicPr>
        <p:blipFill>
          <a:blip r:embed="rId3"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2"/>
          <p:cNvSpPr>
            <a:spLocks noGrp="1"/>
          </p:cNvSpPr>
          <p:nvPr>
            <p:ph type="sldNum" sz="quarter" idx="12"/>
          </p:nvPr>
        </p:nvSpPr>
        <p:spPr bwMode="auto">
          <a:xfrm>
            <a:off x="7046913" y="6215063"/>
            <a:ext cx="2133600" cy="365125"/>
          </a:xfrm>
          <a:noFill/>
          <a:ln>
            <a:miter lim="800000"/>
            <a:headEnd/>
            <a:tailEnd/>
          </a:ln>
        </p:spPr>
        <p:txBody>
          <a:bodyPr/>
          <a:lstStyle/>
          <a:p>
            <a:pPr algn="r"/>
            <a:fld id="{2C8CD6FC-482C-4A1A-81E7-29F66E73155D}" type="slidenum">
              <a:rPr lang="en-MY"/>
              <a:pPr algn="r"/>
              <a:t>43</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 Kingdom of Cambodia</a:t>
            </a:r>
            <a:endParaRPr lang="en-MY" dirty="0"/>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7814"/>
          <a:stretch/>
        </p:blipFill>
        <p:spPr>
          <a:xfrm>
            <a:off x="2771800" y="1916832"/>
            <a:ext cx="3695646" cy="2667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68313" y="1782763"/>
            <a:ext cx="8351837" cy="4382541"/>
          </a:xfrm>
        </p:spPr>
        <p:txBody>
          <a:bodyPr>
            <a:normAutofit lnSpcReduction="10000"/>
          </a:bodyPr>
          <a:lstStyle/>
          <a:p>
            <a:pPr algn="just"/>
            <a:r>
              <a:rPr lang="en-MY" sz="2000" b="1" dirty="0" smtClean="0"/>
              <a:t>Notice of Submission of Dissertation/Thesis </a:t>
            </a:r>
          </a:p>
          <a:p>
            <a:pPr algn="just">
              <a:buFont typeface="Arial" charset="0"/>
              <a:buNone/>
            </a:pPr>
            <a:r>
              <a:rPr lang="en-MY" sz="2000" dirty="0" smtClean="0"/>
              <a:t>	A student is required to give 1 month notice to PGS of his intention to submit the thesis/dissertation by submitting </a:t>
            </a:r>
            <a:r>
              <a:rPr lang="en-MY" sz="2000" b="1" dirty="0" smtClean="0">
                <a:hlinkClick r:id="rId2" action="ppaction://hlinkfile"/>
              </a:rPr>
              <a:t>Form APP 0014 Notice of Submission of Thesis Dissertation</a:t>
            </a:r>
            <a:r>
              <a:rPr lang="en-MY" sz="2000" dirty="0" smtClean="0"/>
              <a:t>, </a:t>
            </a:r>
            <a:r>
              <a:rPr lang="en-MY" sz="2000" b="1" dirty="0" smtClean="0"/>
              <a:t>Table of Contents (TOC) </a:t>
            </a:r>
            <a:r>
              <a:rPr lang="en-MY" sz="2000" dirty="0" smtClean="0"/>
              <a:t>and </a:t>
            </a:r>
            <a:r>
              <a:rPr lang="en-MY" sz="2000" b="1" dirty="0" smtClean="0"/>
              <a:t>Abstract </a:t>
            </a:r>
            <a:r>
              <a:rPr lang="en-MY" sz="2000" dirty="0" smtClean="0"/>
              <a:t>of the dissertation/thesis to </a:t>
            </a:r>
            <a:r>
              <a:rPr lang="en-MY" sz="2000" dirty="0" smtClean="0">
                <a:latin typeface="Calibri" pitchFamily="34" charset="0"/>
                <a:hlinkClick r:id="rId3"/>
              </a:rPr>
              <a:t>info@iic.edu.kh</a:t>
            </a:r>
            <a:r>
              <a:rPr lang="en-MY" sz="2000" dirty="0" smtClean="0">
                <a:latin typeface="Calibri" pitchFamily="34" charset="0"/>
              </a:rPr>
              <a:t> </a:t>
            </a:r>
            <a:endParaRPr lang="en-MY" sz="2000" dirty="0" smtClean="0"/>
          </a:p>
          <a:p>
            <a:pPr algn="just">
              <a:buFont typeface="Arial" charset="0"/>
              <a:buNone/>
            </a:pPr>
            <a:endParaRPr lang="en-MY" sz="1000" dirty="0" smtClean="0"/>
          </a:p>
          <a:p>
            <a:pPr algn="just"/>
            <a:r>
              <a:rPr lang="en-MY" sz="2000" b="1" dirty="0" smtClean="0"/>
              <a:t>Submission for Checking of Format</a:t>
            </a:r>
          </a:p>
          <a:p>
            <a:pPr algn="just">
              <a:buFont typeface="Arial" charset="0"/>
              <a:buNone/>
            </a:pPr>
            <a:r>
              <a:rPr lang="en-MY" sz="2000" dirty="0" smtClean="0"/>
              <a:t>	An unbound copy of the thesis/dissertation shall be submitted to PGS to be checked for conformity to the format requirements.</a:t>
            </a:r>
          </a:p>
          <a:p>
            <a:pPr algn="just">
              <a:buFont typeface="Arial" charset="0"/>
              <a:buNone/>
            </a:pPr>
            <a:endParaRPr lang="en-MY" sz="1000" dirty="0" smtClean="0"/>
          </a:p>
          <a:p>
            <a:pPr algn="just"/>
            <a:r>
              <a:rPr lang="en-MY" sz="2000" b="1" dirty="0" smtClean="0"/>
              <a:t>Thesis/Dissertation Submission for Examination </a:t>
            </a:r>
          </a:p>
          <a:p>
            <a:pPr algn="just">
              <a:buFont typeface="Arial" charset="0"/>
              <a:buNone/>
            </a:pPr>
            <a:r>
              <a:rPr lang="en-MY" sz="2000" dirty="0" smtClean="0"/>
              <a:t>	</a:t>
            </a:r>
            <a:r>
              <a:rPr lang="en-MY" sz="2000" b="1" dirty="0" smtClean="0"/>
              <a:t>5 soft bound copies </a:t>
            </a:r>
            <a:r>
              <a:rPr lang="en-MY" sz="2000" dirty="0" smtClean="0"/>
              <a:t>of the completed dissertation and </a:t>
            </a:r>
            <a:r>
              <a:rPr lang="en-MY" sz="2000" b="1" dirty="0" smtClean="0"/>
              <a:t>power point slides</a:t>
            </a:r>
            <a:r>
              <a:rPr lang="en-MY" sz="2000" dirty="0" smtClean="0"/>
              <a:t> must be submitted to the PGS. Complete the form APP015 Submission of thesis for examination when the dissertation is readied for submission. </a:t>
            </a:r>
          </a:p>
          <a:p>
            <a:pPr algn="just">
              <a:buFont typeface="Arial" charset="0"/>
              <a:buNone/>
            </a:pPr>
            <a:endParaRPr lang="en-MY" sz="2000" dirty="0" smtClean="0"/>
          </a:p>
          <a:p>
            <a:pPr algn="just">
              <a:lnSpc>
                <a:spcPct val="80000"/>
              </a:lnSpc>
            </a:pPr>
            <a:endParaRPr lang="en-MY" sz="1600" dirty="0" smtClean="0"/>
          </a:p>
          <a:p>
            <a:pPr algn="just">
              <a:lnSpc>
                <a:spcPct val="80000"/>
              </a:lnSpc>
            </a:pPr>
            <a:endParaRPr lang="en-US" sz="800" dirty="0" smtClean="0"/>
          </a:p>
          <a:p>
            <a:pPr algn="just">
              <a:lnSpc>
                <a:spcPct val="80000"/>
              </a:lnSpc>
              <a:buFont typeface="Arial" charset="0"/>
              <a:buNone/>
            </a:pPr>
            <a:endParaRPr lang="en-MY" sz="800" dirty="0" smtClean="0"/>
          </a:p>
        </p:txBody>
      </p:sp>
      <p:sp>
        <p:nvSpPr>
          <p:cNvPr id="6" name="Rectangle 5"/>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4.1 Thesis / Dissertation Submission</a:t>
            </a:r>
            <a:endParaRPr lang="en-MY" sz="4000" b="1" dirty="0">
              <a:solidFill>
                <a:srgbClr val="FF0000"/>
              </a:solidFill>
              <a:cs typeface="Arial" charset="0"/>
            </a:endParaRPr>
          </a:p>
        </p:txBody>
      </p:sp>
      <p:sp>
        <p:nvSpPr>
          <p:cNvPr id="32772"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73FACAA6-6DE8-411F-90E6-145C2D712BA2}" type="slidenum">
              <a:rPr lang="en-MY"/>
              <a:pPr algn="r"/>
              <a:t>44</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7" name="Picture 6" descr="IIC logo_01"/>
          <p:cNvPicPr/>
          <p:nvPr/>
        </p:nvPicPr>
        <p:blipFill>
          <a:blip r:embed="rId4"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95288" y="1628775"/>
            <a:ext cx="8353425" cy="4537075"/>
          </a:xfrm>
        </p:spPr>
        <p:txBody>
          <a:bodyPr>
            <a:normAutofit/>
          </a:bodyPr>
          <a:lstStyle/>
          <a:p>
            <a:pPr algn="just">
              <a:lnSpc>
                <a:spcPct val="80000"/>
              </a:lnSpc>
            </a:pPr>
            <a:endParaRPr lang="en-US" sz="800" dirty="0" smtClean="0"/>
          </a:p>
          <a:p>
            <a:pPr algn="just">
              <a:lnSpc>
                <a:spcPct val="80000"/>
              </a:lnSpc>
            </a:pPr>
            <a:r>
              <a:rPr lang="en-US" sz="2400" dirty="0" smtClean="0"/>
              <a:t>Head of PGS with recommendation from Head of respective School &amp; Supervisor to nominate the examination committee.</a:t>
            </a:r>
          </a:p>
          <a:p>
            <a:pPr algn="just">
              <a:lnSpc>
                <a:spcPct val="80000"/>
              </a:lnSpc>
            </a:pPr>
            <a:r>
              <a:rPr lang="en-US" sz="2400" dirty="0" smtClean="0"/>
              <a:t>The supervisor would complete the form APP020 nomination of examiners. </a:t>
            </a:r>
          </a:p>
          <a:p>
            <a:pPr lvl="1" indent="-381000" algn="just">
              <a:lnSpc>
                <a:spcPct val="80000"/>
              </a:lnSpc>
              <a:buFont typeface="Arial" charset="0"/>
              <a:buNone/>
            </a:pPr>
            <a:endParaRPr lang="en-US" sz="2400" dirty="0" smtClean="0"/>
          </a:p>
          <a:p>
            <a:pPr algn="just">
              <a:lnSpc>
                <a:spcPct val="80000"/>
              </a:lnSpc>
            </a:pPr>
            <a:r>
              <a:rPr lang="en-MY" sz="2400" dirty="0" smtClean="0"/>
              <a:t>The Examination Committee shall comprise of: </a:t>
            </a:r>
          </a:p>
          <a:p>
            <a:pPr lvl="1" indent="-381000" algn="just">
              <a:lnSpc>
                <a:spcPct val="80000"/>
              </a:lnSpc>
              <a:buFont typeface="Wingdings" pitchFamily="2" charset="2"/>
              <a:buChar char="ü"/>
            </a:pPr>
            <a:r>
              <a:rPr lang="en-MY" sz="2400" dirty="0" smtClean="0"/>
              <a:t>Dean or his representative as Chairman </a:t>
            </a:r>
          </a:p>
          <a:p>
            <a:pPr lvl="1" indent="-381000" algn="just">
              <a:lnSpc>
                <a:spcPct val="80000"/>
              </a:lnSpc>
              <a:buFont typeface="Wingdings" pitchFamily="2" charset="2"/>
              <a:buChar char="ü"/>
            </a:pPr>
            <a:r>
              <a:rPr lang="en-MY" sz="2400" dirty="0" smtClean="0"/>
              <a:t>1 Internal examiner and </a:t>
            </a:r>
          </a:p>
          <a:p>
            <a:pPr lvl="1" indent="-381000" algn="just">
              <a:lnSpc>
                <a:spcPct val="80000"/>
              </a:lnSpc>
              <a:buFont typeface="Wingdings" pitchFamily="2" charset="2"/>
              <a:buChar char="ü"/>
            </a:pPr>
            <a:r>
              <a:rPr lang="en-MY" sz="2400" dirty="0" smtClean="0"/>
              <a:t>2 External examiners</a:t>
            </a:r>
          </a:p>
          <a:p>
            <a:pPr lvl="1" indent="-381000" algn="just">
              <a:lnSpc>
                <a:spcPct val="80000"/>
              </a:lnSpc>
              <a:buFont typeface="Arial" charset="0"/>
              <a:buNone/>
            </a:pPr>
            <a:endParaRPr lang="en-MY" sz="2400" dirty="0" smtClean="0"/>
          </a:p>
          <a:p>
            <a:pPr algn="just">
              <a:lnSpc>
                <a:spcPct val="80000"/>
              </a:lnSpc>
            </a:pPr>
            <a:r>
              <a:rPr lang="en-US" sz="2400" dirty="0" smtClean="0"/>
              <a:t>PGS  to propose the appointment of the examiners to senate for approval.</a:t>
            </a:r>
          </a:p>
          <a:p>
            <a:pPr algn="just">
              <a:lnSpc>
                <a:spcPct val="80000"/>
              </a:lnSpc>
              <a:buFont typeface="Arial" charset="0"/>
              <a:buNone/>
            </a:pPr>
            <a:endParaRPr lang="en-US" sz="1600" dirty="0" smtClean="0"/>
          </a:p>
          <a:p>
            <a:pPr algn="just">
              <a:lnSpc>
                <a:spcPct val="80000"/>
              </a:lnSpc>
              <a:buFont typeface="Arial" charset="0"/>
              <a:buNone/>
            </a:pPr>
            <a:endParaRPr lang="en-US" sz="1600" dirty="0" smtClean="0"/>
          </a:p>
          <a:p>
            <a:pPr algn="just">
              <a:lnSpc>
                <a:spcPct val="80000"/>
              </a:lnSpc>
              <a:buFont typeface="Arial" charset="0"/>
              <a:buNone/>
            </a:pPr>
            <a:endParaRPr lang="en-MY" sz="800" dirty="0" smtClean="0"/>
          </a:p>
        </p:txBody>
      </p:sp>
      <p:sp>
        <p:nvSpPr>
          <p:cNvPr id="4" name="Rectangle 3"/>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a:solidFill>
                  <a:srgbClr val="FF0000"/>
                </a:solidFill>
                <a:cs typeface="Arial" charset="0"/>
              </a:rPr>
              <a:t>4.2 Nomination and Appointment of Thesis/Dissertation Examiner</a:t>
            </a:r>
            <a:endParaRPr lang="en-MY" sz="2600" b="1" dirty="0">
              <a:solidFill>
                <a:srgbClr val="FF0000"/>
              </a:solidFill>
              <a:cs typeface="Arial" charset="0"/>
            </a:endParaRPr>
          </a:p>
        </p:txBody>
      </p:sp>
      <p:sp>
        <p:nvSpPr>
          <p:cNvPr id="33796"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6351D165-99C0-4047-8460-71251C35B545}" type="slidenum">
              <a:rPr lang="en-MY"/>
              <a:pPr algn="r"/>
              <a:t>45</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95288" y="2060575"/>
            <a:ext cx="8353425" cy="4389438"/>
          </a:xfrm>
        </p:spPr>
        <p:txBody>
          <a:bodyPr>
            <a:normAutofit/>
          </a:bodyPr>
          <a:lstStyle/>
          <a:p>
            <a:pPr algn="just">
              <a:lnSpc>
                <a:spcPct val="80000"/>
              </a:lnSpc>
            </a:pPr>
            <a:r>
              <a:rPr lang="en-US" sz="2800" dirty="0" smtClean="0"/>
              <a:t>PGS sends the official appointment letters, thesis (</a:t>
            </a:r>
            <a:r>
              <a:rPr lang="en-MY" sz="2800" dirty="0" smtClean="0"/>
              <a:t>soft bound copies), Guidelines for Examiners &amp; Form EXA 005 Recommendation of Thesis Dissertation Evaluation by Supervisor &amp; Examiners</a:t>
            </a:r>
            <a:r>
              <a:rPr lang="en-US" sz="2800" dirty="0" smtClean="0"/>
              <a:t>  to the examiners once Senate has approved the appointments.</a:t>
            </a:r>
          </a:p>
          <a:p>
            <a:pPr algn="just">
              <a:lnSpc>
                <a:spcPct val="80000"/>
              </a:lnSpc>
              <a:buFont typeface="Arial" charset="0"/>
              <a:buNone/>
            </a:pPr>
            <a:endParaRPr lang="en-US" sz="2800" dirty="0" smtClean="0"/>
          </a:p>
          <a:p>
            <a:pPr algn="just">
              <a:lnSpc>
                <a:spcPct val="80000"/>
              </a:lnSpc>
            </a:pPr>
            <a:r>
              <a:rPr lang="en-US" sz="2800" dirty="0" smtClean="0"/>
              <a:t>The supervisor &amp; examiners are given 2 months to examine the thesis/dissertation. </a:t>
            </a:r>
          </a:p>
        </p:txBody>
      </p:sp>
      <p:sp>
        <p:nvSpPr>
          <p:cNvPr id="6" name="Rectangle 5"/>
          <p:cNvSpPr/>
          <p:nvPr/>
        </p:nvSpPr>
        <p:spPr>
          <a:xfrm>
            <a:off x="0" y="620713"/>
            <a:ext cx="9144000"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solidFill>
                  <a:srgbClr val="FF0000"/>
                </a:solidFill>
                <a:cs typeface="Arial" charset="0"/>
              </a:rPr>
              <a:t>4.3 Recommendation of Thesis/Dissertation Evaluation by Supervisor &amp; Examiners</a:t>
            </a:r>
            <a:endParaRPr lang="en-MY" sz="3200" b="1" dirty="0">
              <a:solidFill>
                <a:srgbClr val="FF0000"/>
              </a:solidFill>
              <a:cs typeface="Arial" charset="0"/>
            </a:endParaRPr>
          </a:p>
        </p:txBody>
      </p:sp>
      <p:sp>
        <p:nvSpPr>
          <p:cNvPr id="34820"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FE8091B5-682B-49AE-ABA8-1CC019F2E97D}" type="slidenum">
              <a:rPr lang="en-MY"/>
              <a:pPr algn="r"/>
              <a:t>46</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7" name="Picture 6"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95535" y="1629048"/>
            <a:ext cx="8424937" cy="5040312"/>
          </a:xfrm>
        </p:spPr>
        <p:txBody>
          <a:bodyPr>
            <a:noAutofit/>
          </a:bodyPr>
          <a:lstStyle/>
          <a:p>
            <a:pPr algn="just"/>
            <a:r>
              <a:rPr lang="en-US" sz="2400" dirty="0" smtClean="0"/>
              <a:t>PGS conducts Viva Voce after receiving the reports of thesis/dissertation from the Supervisor and Examiners.</a:t>
            </a:r>
          </a:p>
          <a:p>
            <a:pPr algn="just"/>
            <a:r>
              <a:rPr lang="en-MY" sz="2400" dirty="0" smtClean="0"/>
              <a:t>The university shall invite the Supervisor to attend the Viva Voce but his/her presence is not mandatory. The Supervisor’s role is to provide the examiners with any assistance they require but will not take an active part in the viva voce. </a:t>
            </a:r>
          </a:p>
          <a:p>
            <a:pPr algn="just"/>
            <a:r>
              <a:rPr lang="en-US" sz="2400" dirty="0" smtClean="0"/>
              <a:t>Student will be given 30 - 60 minutes to present to the Examination Committee.</a:t>
            </a:r>
          </a:p>
          <a:p>
            <a:pPr algn="just"/>
            <a:r>
              <a:rPr lang="en-MY" sz="2400" dirty="0" smtClean="0"/>
              <a:t>Following the Viva Voce a joint report should be prepared and agreed by the examiners and submitted by the Chairman of the Examination Committee to the School. </a:t>
            </a:r>
          </a:p>
          <a:p>
            <a:pPr algn="just"/>
            <a:endParaRPr lang="en-US" sz="2400" dirty="0" smtClean="0"/>
          </a:p>
        </p:txBody>
      </p:sp>
      <p:sp>
        <p:nvSpPr>
          <p:cNvPr id="4" name="Rectangle 3"/>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4.4 Thesis Examination / Viva Voce</a:t>
            </a:r>
            <a:endParaRPr lang="en-MY" sz="4000" b="1" dirty="0">
              <a:solidFill>
                <a:srgbClr val="FF0000"/>
              </a:solidFill>
              <a:cs typeface="Arial" charset="0"/>
            </a:endParaRPr>
          </a:p>
        </p:txBody>
      </p:sp>
      <p:sp>
        <p:nvSpPr>
          <p:cNvPr id="35844"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6B1BDB38-EC97-4A9E-BEA7-CCEF0C39F95D}" type="slidenum">
              <a:rPr lang="en-MY"/>
              <a:pPr algn="r"/>
              <a:t>47</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normAutofit fontScale="92500" lnSpcReduction="10000"/>
          </a:bodyPr>
          <a:lstStyle/>
          <a:p>
            <a:pPr algn="just"/>
            <a:r>
              <a:rPr lang="en-MY" sz="2000" dirty="0" smtClean="0"/>
              <a:t>The recommendation from the Examination Committee shall be one of the following: </a:t>
            </a:r>
          </a:p>
          <a:p>
            <a:pPr algn="just">
              <a:buFont typeface="Arial" charset="0"/>
              <a:buNone/>
            </a:pPr>
            <a:r>
              <a:rPr lang="en-MY" sz="2000" dirty="0" smtClean="0"/>
              <a:t>	(a) </a:t>
            </a:r>
            <a:r>
              <a:rPr lang="en-MY" sz="2000" b="1" dirty="0" smtClean="0"/>
              <a:t>Thesis/Dissertation is accepted </a:t>
            </a:r>
          </a:p>
          <a:p>
            <a:pPr algn="just">
              <a:buFont typeface="Arial" charset="0"/>
              <a:buNone/>
            </a:pPr>
            <a:r>
              <a:rPr lang="en-MY" sz="2000" dirty="0" smtClean="0"/>
              <a:t>	(b) </a:t>
            </a:r>
            <a:r>
              <a:rPr lang="en-MY" sz="2000" b="1" dirty="0" smtClean="0"/>
              <a:t>Thesis/Dissertation is accepted subject to</a:t>
            </a:r>
            <a:r>
              <a:rPr lang="en-MY" sz="2000" dirty="0" smtClean="0"/>
              <a:t>: </a:t>
            </a:r>
          </a:p>
          <a:p>
            <a:pPr algn="just">
              <a:buFont typeface="Arial" charset="0"/>
              <a:buNone/>
            </a:pPr>
            <a:r>
              <a:rPr lang="en-MY" sz="2000" dirty="0" smtClean="0"/>
              <a:t>	       (</a:t>
            </a:r>
            <a:r>
              <a:rPr lang="en-MY" sz="2000" dirty="0" err="1" smtClean="0"/>
              <a:t>i</a:t>
            </a:r>
            <a:r>
              <a:rPr lang="en-MY" sz="2000" dirty="0" smtClean="0"/>
              <a:t>) </a:t>
            </a:r>
            <a:r>
              <a:rPr lang="en-MY" sz="2000" b="1" dirty="0" smtClean="0"/>
              <a:t>Minor modifications being made </a:t>
            </a:r>
          </a:p>
          <a:p>
            <a:pPr marL="808038" lvl="2" indent="-7938" algn="just">
              <a:buFont typeface="Wingdings" pitchFamily="2" charset="2"/>
              <a:buChar char="§"/>
            </a:pPr>
            <a:r>
              <a:rPr lang="en-MY" sz="2000" dirty="0" smtClean="0"/>
              <a:t>	 Such minor modifications might include errors in grammar and/or syntax and/or minor changes in phraseology and/or</a:t>
            </a:r>
          </a:p>
          <a:p>
            <a:pPr marL="808038" lvl="2" indent="-7938" algn="just">
              <a:buFont typeface="Wingdings" pitchFamily="2" charset="2"/>
              <a:buChar char="§"/>
            </a:pPr>
            <a:r>
              <a:rPr lang="en-MY" sz="2000" dirty="0" smtClean="0"/>
              <a:t>	 other amendments which do not significantly affect the conclusion of the dissertation/thesis. </a:t>
            </a:r>
          </a:p>
          <a:p>
            <a:pPr marL="808038" lvl="2" indent="-7938" algn="just">
              <a:buFont typeface="Arial" charset="0"/>
              <a:buNone/>
            </a:pPr>
            <a:r>
              <a:rPr lang="en-MY" sz="2000" dirty="0" smtClean="0"/>
              <a:t>(ii) </a:t>
            </a:r>
            <a:r>
              <a:rPr lang="en-MY" sz="2000" b="1" dirty="0" smtClean="0"/>
              <a:t>Major modifications being made </a:t>
            </a:r>
          </a:p>
          <a:p>
            <a:pPr marL="808038" lvl="2" indent="-7938" algn="just">
              <a:buFont typeface="Wingdings" pitchFamily="2" charset="2"/>
              <a:buChar char="§"/>
            </a:pPr>
            <a:r>
              <a:rPr lang="en-MY" sz="2000" dirty="0" smtClean="0"/>
              <a:t>	 Such major modifications might include serious omissions of sections and/or</a:t>
            </a:r>
          </a:p>
          <a:p>
            <a:pPr marL="808038" lvl="2" indent="-7938" algn="just">
              <a:buFont typeface="Wingdings" pitchFamily="2" charset="2"/>
              <a:buChar char="§"/>
            </a:pPr>
            <a:r>
              <a:rPr lang="en-MY" sz="2000" dirty="0" smtClean="0"/>
              <a:t>	 inadequate argument in terms of the research questions/hypotheses and/or lack of adequate explanations of key concepts and principles. </a:t>
            </a:r>
            <a:endParaRPr lang="en-US" sz="2000" dirty="0" smtClean="0"/>
          </a:p>
          <a:p>
            <a:pPr algn="just"/>
            <a:endParaRPr lang="en-MY" dirty="0"/>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48</a:t>
            </a:fld>
            <a:endParaRPr lang="en-MY"/>
          </a:p>
        </p:txBody>
      </p:sp>
      <p:sp>
        <p:nvSpPr>
          <p:cNvPr id="6" name="Rectangle 5"/>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4.4 Thesis Examination / Viva Voce</a:t>
            </a:r>
            <a:endParaRPr lang="en-MY" sz="4000" b="1" dirty="0">
              <a:solidFill>
                <a:srgbClr val="FF0000"/>
              </a:solidFill>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4.4 Thesis Examination / </a:t>
            </a:r>
            <a:r>
              <a:rPr lang="en-US" sz="4000" b="1" dirty="0" smtClean="0">
                <a:solidFill>
                  <a:srgbClr val="FF0000"/>
                </a:solidFill>
                <a:cs typeface="Arial" charset="0"/>
              </a:rPr>
              <a:t>Viva Voce…Cont</a:t>
            </a:r>
            <a:endParaRPr lang="en-MY" sz="4000" b="1" dirty="0">
              <a:solidFill>
                <a:srgbClr val="FF0000"/>
              </a:solidFill>
              <a:cs typeface="Arial" charset="0"/>
            </a:endParaRPr>
          </a:p>
        </p:txBody>
      </p:sp>
      <p:sp>
        <p:nvSpPr>
          <p:cNvPr id="36867" name="Content Placeholder 2"/>
          <p:cNvSpPr>
            <a:spLocks noGrp="1"/>
          </p:cNvSpPr>
          <p:nvPr>
            <p:ph idx="1"/>
          </p:nvPr>
        </p:nvSpPr>
        <p:spPr>
          <a:xfrm>
            <a:off x="0" y="1557338"/>
            <a:ext cx="8785225" cy="4699000"/>
          </a:xfrm>
        </p:spPr>
        <p:txBody>
          <a:bodyPr>
            <a:noAutofit/>
          </a:bodyPr>
          <a:lstStyle/>
          <a:p>
            <a:pPr marL="401638" algn="just">
              <a:buFont typeface="Arial" charset="0"/>
              <a:buNone/>
            </a:pPr>
            <a:r>
              <a:rPr lang="en-MY" sz="2400" dirty="0" smtClean="0"/>
              <a:t>	(c) Thesis/Dissertation requiring re-submission</a:t>
            </a:r>
          </a:p>
          <a:p>
            <a:pPr algn="just">
              <a:buFont typeface="Arial" charset="0"/>
              <a:buNone/>
            </a:pPr>
            <a:endParaRPr lang="en-MY" sz="2400" dirty="0" smtClean="0"/>
          </a:p>
          <a:p>
            <a:pPr marL="795338" indent="0" algn="just">
              <a:buFont typeface="Arial" charset="0"/>
              <a:buNone/>
            </a:pPr>
            <a:r>
              <a:rPr lang="en-US" sz="2400" dirty="0" smtClean="0"/>
              <a:t>This recommendation is used where substantial modifications (e.g. re-writing of sections or/and further experiments or/and profound correction of a scientific argument) are required to make the thesis/dissertation acceptable.</a:t>
            </a:r>
          </a:p>
          <a:p>
            <a:pPr marL="795338" indent="0" algn="just">
              <a:buFont typeface="Arial" charset="0"/>
              <a:buNone/>
            </a:pPr>
            <a:endParaRPr lang="en-US" sz="2400" dirty="0" smtClean="0"/>
          </a:p>
          <a:p>
            <a:pPr marL="795338" indent="0" algn="just">
              <a:buFont typeface="Arial" charset="0"/>
              <a:buNone/>
            </a:pPr>
            <a:r>
              <a:rPr lang="en-US" sz="2400" dirty="0" smtClean="0"/>
              <a:t>The thesis/dissertation following revision would normally be considered again by all members of the examination committee for final approval. A student will normally only be permitted to revise and re-submit a dissertation/thesis once.</a:t>
            </a:r>
          </a:p>
          <a:p>
            <a:pPr algn="just">
              <a:buFont typeface="Arial" charset="0"/>
              <a:buNone/>
            </a:pPr>
            <a:endParaRPr lang="en-MY" sz="2400" dirty="0" smtClean="0"/>
          </a:p>
          <a:p>
            <a:pPr algn="just">
              <a:buFont typeface="Arial" charset="0"/>
              <a:buNone/>
            </a:pPr>
            <a:r>
              <a:rPr lang="en-MY" sz="2400" dirty="0" smtClean="0"/>
              <a:t>	</a:t>
            </a:r>
          </a:p>
          <a:p>
            <a:pPr algn="just">
              <a:buFont typeface="Arial" charset="0"/>
              <a:buNone/>
            </a:pPr>
            <a:r>
              <a:rPr lang="en-MY" sz="2400" dirty="0" smtClean="0"/>
              <a:t>	</a:t>
            </a:r>
          </a:p>
          <a:p>
            <a:pPr algn="just"/>
            <a:endParaRPr lang="en-US" sz="2400" dirty="0" smtClean="0"/>
          </a:p>
        </p:txBody>
      </p:sp>
      <p:sp>
        <p:nvSpPr>
          <p:cNvPr id="36868"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FCF0A1AC-DA5C-495B-A548-5642483EE075}" type="slidenum">
              <a:rPr lang="en-MY"/>
              <a:pPr algn="r"/>
              <a:t>49</a:t>
            </a:fld>
            <a:endParaRPr lang="en-MY"/>
          </a:p>
        </p:txBody>
      </p:sp>
      <p:sp>
        <p:nvSpPr>
          <p:cNvPr id="6" name="Footer Placeholder 5"/>
          <p:cNvSpPr>
            <a:spLocks noGrp="1"/>
          </p:cNvSpPr>
          <p:nvPr>
            <p:ph type="ftr" sz="quarter" idx="11"/>
          </p:nvPr>
        </p:nvSpPr>
        <p:spPr/>
        <p:txBody>
          <a:bodyPr/>
          <a:lstStyle/>
          <a:p>
            <a:r>
              <a:rPr lang="en-MY" smtClean="0"/>
              <a:t>IIC University of Technology,  Kingdom of Cambodia</a:t>
            </a:r>
            <a:endParaRPr lang="en-MY"/>
          </a:p>
        </p:txBody>
      </p:sp>
      <p:pic>
        <p:nvPicPr>
          <p:cNvPr id="7" name="Picture 6" descr="IIC logo_01"/>
          <p:cNvPicPr/>
          <p:nvPr/>
        </p:nvPicPr>
        <p:blipFill>
          <a:blip r:embed="rId3"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827088" y="1989138"/>
            <a:ext cx="7849368" cy="4608512"/>
          </a:xfrm>
        </p:spPr>
        <p:txBody>
          <a:bodyPr/>
          <a:lstStyle/>
          <a:p>
            <a:pPr>
              <a:lnSpc>
                <a:spcPct val="90000"/>
              </a:lnSpc>
            </a:pPr>
            <a:r>
              <a:rPr lang="en-US" sz="2400" dirty="0" smtClean="0"/>
              <a:t>Solve industrial problem</a:t>
            </a:r>
            <a:r>
              <a:rPr lang="en-US" sz="2400" dirty="0" smtClean="0">
                <a:solidFill>
                  <a:srgbClr val="00B050"/>
                </a:solidFill>
              </a:rPr>
              <a:t>s</a:t>
            </a:r>
          </a:p>
          <a:p>
            <a:pPr lvl="1">
              <a:lnSpc>
                <a:spcPct val="90000"/>
              </a:lnSpc>
            </a:pPr>
            <a:r>
              <a:rPr lang="en-US" sz="2000" dirty="0" smtClean="0"/>
              <a:t>This program helps the top management to evaluate and plan strategically to solve industrial problems. </a:t>
            </a:r>
          </a:p>
          <a:p>
            <a:pPr>
              <a:lnSpc>
                <a:spcPct val="90000"/>
              </a:lnSpc>
            </a:pPr>
            <a:r>
              <a:rPr lang="en-US" sz="2400" dirty="0" smtClean="0"/>
              <a:t>Organization branding </a:t>
            </a:r>
          </a:p>
          <a:p>
            <a:pPr lvl="1">
              <a:lnSpc>
                <a:spcPct val="90000"/>
              </a:lnSpc>
            </a:pPr>
            <a:r>
              <a:rPr lang="en-US" sz="2000" dirty="0" smtClean="0"/>
              <a:t>To share the achievement accomplished by the company. </a:t>
            </a:r>
          </a:p>
          <a:p>
            <a:pPr lvl="1">
              <a:lnSpc>
                <a:spcPct val="90000"/>
              </a:lnSpc>
            </a:pPr>
            <a:r>
              <a:rPr lang="en-US" sz="2000" dirty="0" smtClean="0"/>
              <a:t>Create </a:t>
            </a:r>
            <a:r>
              <a:rPr lang="en-US" sz="2000" dirty="0" smtClean="0">
                <a:solidFill>
                  <a:srgbClr val="00B050"/>
                </a:solidFill>
              </a:rPr>
              <a:t>a</a:t>
            </a:r>
            <a:r>
              <a:rPr lang="en-US" sz="2000" dirty="0" smtClean="0"/>
              <a:t> knowledge sharing </a:t>
            </a:r>
            <a:r>
              <a:rPr lang="en-US" sz="2000" dirty="0" smtClean="0">
                <a:solidFill>
                  <a:srgbClr val="00B050"/>
                </a:solidFill>
              </a:rPr>
              <a:t>society</a:t>
            </a:r>
            <a:r>
              <a:rPr lang="en-US" sz="2000" dirty="0" smtClean="0"/>
              <a:t> for other industries. </a:t>
            </a:r>
          </a:p>
          <a:p>
            <a:pPr>
              <a:lnSpc>
                <a:spcPct val="90000"/>
              </a:lnSpc>
            </a:pPr>
            <a:r>
              <a:rPr lang="en-US" sz="2400" dirty="0" smtClean="0"/>
              <a:t>Company breach</a:t>
            </a:r>
            <a:r>
              <a:rPr lang="en-US" sz="2400" dirty="0" smtClean="0">
                <a:solidFill>
                  <a:srgbClr val="00B050"/>
                </a:solidFill>
              </a:rPr>
              <a:t>es</a:t>
            </a:r>
            <a:r>
              <a:rPr lang="en-US" sz="2400" dirty="0" smtClean="0"/>
              <a:t> a link between academic perspective and industrial perspective</a:t>
            </a:r>
            <a:r>
              <a:rPr lang="en-US" sz="2400" dirty="0" smtClean="0">
                <a:solidFill>
                  <a:srgbClr val="00B050"/>
                </a:solidFill>
              </a:rPr>
              <a:t>s</a:t>
            </a:r>
            <a:r>
              <a:rPr lang="en-US" sz="2400" dirty="0" smtClean="0"/>
              <a:t>.</a:t>
            </a:r>
          </a:p>
          <a:p>
            <a:pPr lvl="1">
              <a:lnSpc>
                <a:spcPct val="90000"/>
              </a:lnSpc>
            </a:pPr>
            <a:r>
              <a:rPr lang="en-US" sz="2000" dirty="0" smtClean="0"/>
              <a:t>Academic perspective focus</a:t>
            </a:r>
            <a:r>
              <a:rPr lang="en-US" sz="2000" dirty="0" smtClean="0">
                <a:solidFill>
                  <a:srgbClr val="00B050"/>
                </a:solidFill>
              </a:rPr>
              <a:t>es</a:t>
            </a:r>
            <a:r>
              <a:rPr lang="en-US" sz="2000" dirty="0" smtClean="0"/>
              <a:t> on the model development.</a:t>
            </a:r>
          </a:p>
          <a:p>
            <a:pPr lvl="1">
              <a:lnSpc>
                <a:spcPct val="90000"/>
              </a:lnSpc>
            </a:pPr>
            <a:r>
              <a:rPr lang="en-US" sz="2000" dirty="0" smtClean="0"/>
              <a:t>Industrial perspective focus</a:t>
            </a:r>
            <a:r>
              <a:rPr lang="en-US" sz="2000" dirty="0" smtClean="0">
                <a:solidFill>
                  <a:srgbClr val="00B050"/>
                </a:solidFill>
              </a:rPr>
              <a:t>es</a:t>
            </a:r>
            <a:r>
              <a:rPr lang="en-US" sz="2000" dirty="0" smtClean="0"/>
              <a:t> on the practicability of the model development. </a:t>
            </a:r>
          </a:p>
        </p:txBody>
      </p:sp>
      <p:sp>
        <p:nvSpPr>
          <p:cNvPr id="4" name="Rounded Rectangle 3"/>
          <p:cNvSpPr/>
          <p:nvPr/>
        </p:nvSpPr>
        <p:spPr>
          <a:xfrm>
            <a:off x="0" y="692696"/>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   So What         about the Program</a:t>
            </a:r>
            <a:endParaRPr lang="en-MY" sz="4000" b="1" i="1" dirty="0">
              <a:solidFill>
                <a:srgbClr val="FF0000"/>
              </a:solidFill>
              <a:cs typeface="Arial" charset="0"/>
            </a:endParaRPr>
          </a:p>
        </p:txBody>
      </p:sp>
      <p:sp>
        <p:nvSpPr>
          <p:cNvPr id="10247" name="Footer Placeholder 1"/>
          <p:cNvSpPr>
            <a:spLocks noGrp="1"/>
          </p:cNvSpPr>
          <p:nvPr>
            <p:ph type="ftr" sz="quarter" idx="11"/>
          </p:nvPr>
        </p:nvSpPr>
        <p:spPr bwMode="auto">
          <a:noFill/>
          <a:ln>
            <a:miter lim="800000"/>
            <a:headEnd/>
            <a:tailEnd/>
          </a:ln>
        </p:spPr>
        <p:txBody>
          <a:bodyPr/>
          <a:lstStyle/>
          <a:p>
            <a:r>
              <a:rPr lang="en-MY" dirty="0" smtClean="0"/>
              <a:t>IIC University of Technology,  Kingdom of Cambodia</a:t>
            </a:r>
          </a:p>
        </p:txBody>
      </p:sp>
      <p:sp>
        <p:nvSpPr>
          <p:cNvPr id="10248" name="Slide Number Placeholder 2"/>
          <p:cNvSpPr>
            <a:spLocks noGrp="1"/>
          </p:cNvSpPr>
          <p:nvPr>
            <p:ph type="sldNum" sz="quarter" idx="12"/>
          </p:nvPr>
        </p:nvSpPr>
        <p:spPr bwMode="auto">
          <a:noFill/>
          <a:ln>
            <a:miter lim="800000"/>
            <a:headEnd/>
            <a:tailEnd/>
          </a:ln>
        </p:spPr>
        <p:txBody>
          <a:bodyPr/>
          <a:lstStyle/>
          <a:p>
            <a:fld id="{06EF29BE-AF5E-4EBF-A21B-C03C1F8BB1DA}" type="slidenum">
              <a:rPr lang="en-MY" smtClean="0"/>
              <a:pPr/>
              <a:t>5</a:t>
            </a:fld>
            <a:endParaRPr lang="en-MY" smtClean="0"/>
          </a:p>
        </p:txBody>
      </p:sp>
      <p:pic>
        <p:nvPicPr>
          <p:cNvPr id="6" name="Picture 5" descr="IIC logo_01"/>
          <p:cNvPicPr/>
          <p:nvPr/>
        </p:nvPicPr>
        <p:blipFill>
          <a:blip r:embed="rId3"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857" y="915194"/>
            <a:ext cx="8667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938715"/>
            <a:ext cx="876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584" y="1700808"/>
            <a:ext cx="734048" cy="7423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584" y="2708920"/>
            <a:ext cx="734048" cy="7423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584" y="3789040"/>
            <a:ext cx="734048" cy="742392"/>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a:xfrm>
            <a:off x="457200" y="1600201"/>
            <a:ext cx="8229600" cy="2692895"/>
          </a:xfrm>
        </p:spPr>
        <p:txBody>
          <a:bodyPr>
            <a:normAutofit fontScale="70000" lnSpcReduction="20000"/>
          </a:bodyPr>
          <a:lstStyle/>
          <a:p>
            <a:pPr marL="795338" indent="-392113">
              <a:buNone/>
            </a:pPr>
            <a:r>
              <a:rPr lang="en-MY" sz="3400" dirty="0"/>
              <a:t>(d) Thesis/Dissertation is rejected with no right of revision or re-submission.</a:t>
            </a:r>
          </a:p>
          <a:p>
            <a:endParaRPr lang="en-MY" sz="3400" dirty="0"/>
          </a:p>
          <a:p>
            <a:pPr marL="855663" indent="-452438">
              <a:buNone/>
            </a:pPr>
            <a:r>
              <a:rPr lang="en-US" sz="3400" dirty="0"/>
              <a:t> (e) If the thesis does not meet the requirements for the doctoral degree but does have merits which meet the requirements for the Master’s degree, the student shall be given the opportunity to submit the thesis in revised form for the appropriate Master’s degree.</a:t>
            </a:r>
            <a:endParaRPr lang="en-MY" sz="3400" dirty="0"/>
          </a:p>
          <a:p>
            <a:endParaRPr lang="en-MY" dirty="0"/>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50</a:t>
            </a:fld>
            <a:endParaRPr lang="en-MY"/>
          </a:p>
        </p:txBody>
      </p:sp>
      <p:sp>
        <p:nvSpPr>
          <p:cNvPr id="6" name="Rectangle 5"/>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4.4 Thesis Examination / Viva Voce</a:t>
            </a:r>
            <a:endParaRPr lang="en-MY" sz="4000" b="1" dirty="0">
              <a:solidFill>
                <a:srgbClr val="FF0000"/>
              </a:solidFill>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423988"/>
            <a:ext cx="8229600" cy="4813300"/>
          </a:xfrm>
        </p:spPr>
        <p:txBody>
          <a:bodyPr>
            <a:normAutofit fontScale="85000" lnSpcReduction="20000"/>
          </a:bodyPr>
          <a:lstStyle/>
          <a:p>
            <a:pPr algn="just">
              <a:buFont typeface="Arial" charset="0"/>
              <a:buNone/>
            </a:pPr>
            <a:r>
              <a:rPr lang="en-MY" sz="1900" b="1" dirty="0" smtClean="0"/>
              <a:t>Final Submission of the Dissertation/Thesis </a:t>
            </a:r>
          </a:p>
          <a:p>
            <a:pPr algn="just">
              <a:buFont typeface="Arial" charset="0"/>
              <a:buNone/>
            </a:pPr>
            <a:endParaRPr lang="en-MY" sz="1100" b="1" dirty="0" smtClean="0"/>
          </a:p>
          <a:p>
            <a:pPr algn="just"/>
            <a:r>
              <a:rPr lang="en-MY" sz="1900" dirty="0" smtClean="0"/>
              <a:t>A student whose thesis/dissertation is accepted or accepted with minor or major modifications will have to submit to the school 5 hardbound copies of the thesis/dissertation (duly verified and corrected) together with a compact disc (CD) containing a soft copy of the thesis/dissertation within the prescribed time. The supervisor will be responsible to verify that all the required amendments have been made in the dissertation/thesis. </a:t>
            </a:r>
          </a:p>
          <a:p>
            <a:pPr algn="just">
              <a:buFont typeface="Arial" charset="0"/>
              <a:buNone/>
            </a:pPr>
            <a:endParaRPr lang="en-MY" sz="1100" dirty="0" smtClean="0"/>
          </a:p>
          <a:p>
            <a:pPr algn="just"/>
            <a:r>
              <a:rPr lang="en-MY" sz="1900" dirty="0" smtClean="0"/>
              <a:t>A student may, if necessary, apply to the head for extension of time for the final submission of his dissertation thesis. All such applications must be made through the supervisor. The head may, at his discretion, extend the time for final submission of a thesis/dissertation for up to 60 days but only one extension may be granted to a student. During the extension period, the student must continue to be a registered student. </a:t>
            </a:r>
          </a:p>
          <a:p>
            <a:pPr algn="just">
              <a:buFont typeface="Arial" charset="0"/>
              <a:buNone/>
            </a:pPr>
            <a:endParaRPr lang="en-MY" sz="1100" dirty="0" smtClean="0"/>
          </a:p>
          <a:p>
            <a:pPr algn="just"/>
            <a:r>
              <a:rPr lang="en-MY" sz="1900" dirty="0" smtClean="0"/>
              <a:t>If after being required by the examination committee, a thesis/dissertation is not amended and submitted by the student within the prescribed time, the thesis/dissertation shall be deemed to have been rejected by the examination committee. </a:t>
            </a:r>
          </a:p>
          <a:p>
            <a:pPr algn="just">
              <a:buFont typeface="Arial" charset="0"/>
              <a:buNone/>
            </a:pPr>
            <a:endParaRPr lang="en-MY" sz="1900" dirty="0" smtClean="0"/>
          </a:p>
          <a:p>
            <a:pPr>
              <a:buFont typeface="Arial" charset="0"/>
              <a:buNone/>
            </a:pPr>
            <a:r>
              <a:rPr lang="en-MY" sz="1900" b="1" dirty="0" smtClean="0"/>
              <a:t>Announcement of Examination Results</a:t>
            </a:r>
          </a:p>
          <a:p>
            <a:pPr>
              <a:buFont typeface="Arial" charset="0"/>
              <a:buNone/>
            </a:pPr>
            <a:r>
              <a:rPr lang="en-MY" sz="1900" dirty="0" smtClean="0"/>
              <a:t>The examination results can only be released to the student concerned and to a party agreed to by the student</a:t>
            </a:r>
          </a:p>
          <a:p>
            <a:pPr>
              <a:buFont typeface="Arial" charset="0"/>
              <a:buNone/>
            </a:pPr>
            <a:r>
              <a:rPr lang="en-MY" sz="1900" dirty="0" smtClean="0"/>
              <a:t>in writing.</a:t>
            </a:r>
          </a:p>
          <a:p>
            <a:pPr algn="just">
              <a:buFont typeface="Arial" charset="0"/>
              <a:buNone/>
            </a:pPr>
            <a:endParaRPr lang="en-MY" sz="1400" dirty="0" smtClean="0"/>
          </a:p>
          <a:p>
            <a:pPr algn="just"/>
            <a:endParaRPr lang="en-MY" sz="1400" dirty="0" smtClean="0"/>
          </a:p>
        </p:txBody>
      </p:sp>
      <p:sp>
        <p:nvSpPr>
          <p:cNvPr id="4" name="Rectangle 3"/>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solidFill>
                  <a:srgbClr val="FF0000"/>
                </a:solidFill>
                <a:cs typeface="Arial" charset="0"/>
              </a:rPr>
              <a:t>4.4 Thesis Examination / Viva Voce…Cont</a:t>
            </a:r>
            <a:endParaRPr lang="en-MY" sz="4000" b="1" dirty="0">
              <a:solidFill>
                <a:srgbClr val="FF0000"/>
              </a:solidFill>
              <a:cs typeface="Arial" charset="0"/>
            </a:endParaRPr>
          </a:p>
        </p:txBody>
      </p:sp>
      <p:sp>
        <p:nvSpPr>
          <p:cNvPr id="37892" name="Slide Number Placeholder 4"/>
          <p:cNvSpPr>
            <a:spLocks noGrp="1"/>
          </p:cNvSpPr>
          <p:nvPr>
            <p:ph type="sldNum" sz="quarter" idx="12"/>
          </p:nvPr>
        </p:nvSpPr>
        <p:spPr bwMode="auto">
          <a:xfrm>
            <a:off x="7046913" y="6215063"/>
            <a:ext cx="2133600" cy="365125"/>
          </a:xfrm>
          <a:noFill/>
          <a:ln>
            <a:miter lim="800000"/>
            <a:headEnd/>
            <a:tailEnd/>
          </a:ln>
        </p:spPr>
        <p:txBody>
          <a:bodyPr/>
          <a:lstStyle/>
          <a:p>
            <a:pPr algn="r"/>
            <a:fld id="{14C43FDF-4F7E-42CA-BD90-8868CFA1EE06}" type="slidenum">
              <a:rPr lang="en-MY"/>
              <a:pPr algn="r"/>
              <a:t>51</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pic>
        <p:nvPicPr>
          <p:cNvPr id="6" name="Picture 5" descr="IIC logo_01"/>
          <p:cNvPicPr/>
          <p:nvPr/>
        </p:nvPicPr>
        <p:blipFill>
          <a:blip r:embed="rId2" cstate="print"/>
          <a:srcRect/>
          <a:stretch>
            <a:fillRect/>
          </a:stretch>
        </p:blipFill>
        <p:spPr bwMode="auto">
          <a:xfrm>
            <a:off x="8568952" y="44624"/>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normAutofit/>
          </a:bodyPr>
          <a:lstStyle/>
          <a:p>
            <a:r>
              <a:rPr lang="en-US" sz="2400" dirty="0" smtClean="0"/>
              <a:t>After final examination, candidate needs to submit APP016 Submission of Thesis Final Examination (VIVA). </a:t>
            </a:r>
          </a:p>
          <a:p>
            <a:pPr marL="0" indent="0">
              <a:buNone/>
            </a:pPr>
            <a:endParaRPr lang="en-US" sz="2400" dirty="0" smtClean="0"/>
          </a:p>
          <a:p>
            <a:r>
              <a:rPr lang="en-US" sz="2400" dirty="0" smtClean="0"/>
              <a:t>After the examination board is approved, candidate need to submit the form APP018 Final Submission of Thesis. </a:t>
            </a:r>
            <a:endParaRPr lang="en-MY" sz="2400" dirty="0"/>
          </a:p>
        </p:txBody>
      </p:sp>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52</a:t>
            </a:fld>
            <a:endParaRPr lang="en-MY"/>
          </a:p>
        </p:txBody>
      </p:sp>
      <p:sp>
        <p:nvSpPr>
          <p:cNvPr id="6" name="Rectangle 5"/>
          <p:cNvSpPr/>
          <p:nvPr/>
        </p:nvSpPr>
        <p:spPr>
          <a:xfrm>
            <a:off x="0" y="620713"/>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4.5 </a:t>
            </a:r>
            <a:r>
              <a:rPr lang="en-US" sz="4000" b="1" dirty="0">
                <a:solidFill>
                  <a:srgbClr val="FF0000"/>
                </a:solidFill>
                <a:cs typeface="Arial" charset="0"/>
              </a:rPr>
              <a:t>Thesis Examination / Viva Voce…Cont</a:t>
            </a:r>
            <a:endParaRPr lang="en-MY" sz="4000" b="1" dirty="0">
              <a:solidFill>
                <a:srgbClr val="FF0000"/>
              </a:solidFill>
              <a:cs typeface="Arial" charset="0"/>
            </a:endParaRPr>
          </a:p>
        </p:txBody>
      </p:sp>
      <p:pic>
        <p:nvPicPr>
          <p:cNvPr id="7" name="Picture 6" descr="IIC logo_01"/>
          <p:cNvPicPr/>
          <p:nvPr/>
        </p:nvPicPr>
        <p:blipFill>
          <a:blip r:embed="rId2" cstate="print"/>
          <a:srcRect/>
          <a:stretch>
            <a:fillRect/>
          </a:stretch>
        </p:blipFill>
        <p:spPr bwMode="auto">
          <a:xfrm>
            <a:off x="8568952" y="44624"/>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713"/>
            <a:ext cx="9144000" cy="6477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4.6 </a:t>
            </a:r>
            <a:r>
              <a:rPr lang="en-US" sz="4000" b="1" dirty="0">
                <a:solidFill>
                  <a:srgbClr val="FF0000"/>
                </a:solidFill>
                <a:cs typeface="Arial" charset="0"/>
              </a:rPr>
              <a:t>Graduation</a:t>
            </a:r>
            <a:endParaRPr lang="en-MY" sz="4000" b="1" dirty="0">
              <a:solidFill>
                <a:srgbClr val="FF0000"/>
              </a:solidFill>
              <a:cs typeface="Arial" charset="0"/>
            </a:endParaRPr>
          </a:p>
        </p:txBody>
      </p:sp>
      <p:sp>
        <p:nvSpPr>
          <p:cNvPr id="38915" name="Rectangle 9"/>
          <p:cNvSpPr>
            <a:spLocks noChangeArrowheads="1"/>
          </p:cNvSpPr>
          <p:nvPr/>
        </p:nvSpPr>
        <p:spPr bwMode="auto">
          <a:xfrm>
            <a:off x="900113" y="1384300"/>
            <a:ext cx="7488237" cy="4154984"/>
          </a:xfrm>
          <a:prstGeom prst="rect">
            <a:avLst/>
          </a:prstGeom>
          <a:noFill/>
          <a:ln w="9525">
            <a:noFill/>
            <a:miter lim="800000"/>
            <a:headEnd/>
            <a:tailEnd/>
          </a:ln>
        </p:spPr>
        <p:txBody>
          <a:bodyPr>
            <a:spAutoFit/>
          </a:bodyPr>
          <a:lstStyle/>
          <a:p>
            <a:pPr algn="just"/>
            <a:r>
              <a:rPr lang="en-MY" sz="2000" b="1" dirty="0">
                <a:latin typeface="Calibri" pitchFamily="34" charset="0"/>
              </a:rPr>
              <a:t>Award of Degree </a:t>
            </a:r>
          </a:p>
          <a:p>
            <a:pPr algn="just"/>
            <a:endParaRPr lang="en-MY" sz="800" dirty="0">
              <a:latin typeface="Calibri" pitchFamily="34" charset="0"/>
            </a:endParaRPr>
          </a:p>
          <a:p>
            <a:pPr algn="just"/>
            <a:r>
              <a:rPr lang="en-MY" sz="2000" dirty="0">
                <a:latin typeface="Calibri" pitchFamily="34" charset="0"/>
              </a:rPr>
              <a:t>The Senate shall confer a Master’s or Doctoral degree to a student upon recommendation by the University Examination </a:t>
            </a:r>
            <a:r>
              <a:rPr lang="en-MY" sz="2000" dirty="0" smtClean="0">
                <a:latin typeface="Calibri" pitchFamily="34" charset="0"/>
              </a:rPr>
              <a:t>Board once </a:t>
            </a:r>
            <a:r>
              <a:rPr lang="en-MY" sz="2000" dirty="0">
                <a:latin typeface="Calibri" pitchFamily="34" charset="0"/>
              </a:rPr>
              <a:t>all the requirements for graduation have been fulfilled.</a:t>
            </a:r>
          </a:p>
          <a:p>
            <a:pPr algn="just"/>
            <a:endParaRPr lang="en-MY" sz="2000" dirty="0">
              <a:latin typeface="Calibri" pitchFamily="34" charset="0"/>
            </a:endParaRPr>
          </a:p>
          <a:p>
            <a:pPr algn="just"/>
            <a:r>
              <a:rPr lang="en-MY" sz="2000" b="1" dirty="0">
                <a:latin typeface="Calibri" pitchFamily="34" charset="0"/>
              </a:rPr>
              <a:t>Graduation/Conferment Requirements </a:t>
            </a:r>
          </a:p>
          <a:p>
            <a:pPr algn="just"/>
            <a:endParaRPr lang="en-MY" sz="800" dirty="0">
              <a:latin typeface="Calibri" pitchFamily="34" charset="0"/>
            </a:endParaRPr>
          </a:p>
          <a:p>
            <a:pPr algn="just"/>
            <a:r>
              <a:rPr lang="en-MY" sz="2000" dirty="0">
                <a:latin typeface="Calibri" pitchFamily="34" charset="0"/>
              </a:rPr>
              <a:t>A student is eligible for conferral of a degree after fulfilling the following conditions: </a:t>
            </a:r>
          </a:p>
          <a:p>
            <a:pPr algn="just"/>
            <a:endParaRPr lang="en-MY" sz="800" dirty="0">
              <a:latin typeface="Calibri" pitchFamily="34" charset="0"/>
            </a:endParaRPr>
          </a:p>
          <a:p>
            <a:pPr algn="just">
              <a:buFont typeface="Wingdings" pitchFamily="2" charset="2"/>
              <a:buChar char="ü"/>
            </a:pPr>
            <a:r>
              <a:rPr lang="en-MY" sz="2000" dirty="0">
                <a:latin typeface="Calibri" pitchFamily="34" charset="0"/>
              </a:rPr>
              <a:t>  Passed the Thesis/Dissertation Examination </a:t>
            </a:r>
          </a:p>
          <a:p>
            <a:pPr algn="just">
              <a:buFont typeface="Wingdings" pitchFamily="2" charset="2"/>
              <a:buChar char="ü"/>
            </a:pPr>
            <a:r>
              <a:rPr lang="en-MY" sz="2000" dirty="0">
                <a:latin typeface="Calibri" pitchFamily="34" charset="0"/>
              </a:rPr>
              <a:t>  Passed the Viva Voce Examination </a:t>
            </a:r>
          </a:p>
          <a:p>
            <a:pPr algn="just">
              <a:buFont typeface="Wingdings" pitchFamily="2" charset="2"/>
              <a:buChar char="ü"/>
            </a:pPr>
            <a:r>
              <a:rPr lang="en-MY" sz="2000" dirty="0">
                <a:latin typeface="Calibri" pitchFamily="34" charset="0"/>
              </a:rPr>
              <a:t>  Has paid all the due fees </a:t>
            </a:r>
          </a:p>
          <a:p>
            <a:pPr algn="just">
              <a:buFont typeface="Wingdings" pitchFamily="2" charset="2"/>
              <a:buChar char="ü"/>
            </a:pPr>
            <a:r>
              <a:rPr lang="en-MY" sz="2000" dirty="0">
                <a:latin typeface="Calibri" pitchFamily="34" charset="0"/>
              </a:rPr>
              <a:t>  Has fulfilled other requirements as specified by the </a:t>
            </a:r>
            <a:r>
              <a:rPr lang="en-MY" sz="2000" dirty="0" smtClean="0">
                <a:latin typeface="Calibri" pitchFamily="34" charset="0"/>
              </a:rPr>
              <a:t>university</a:t>
            </a:r>
            <a:endParaRPr lang="en-MY" sz="2000" dirty="0">
              <a:latin typeface="Calibri" pitchFamily="34" charset="0"/>
            </a:endParaRPr>
          </a:p>
        </p:txBody>
      </p:sp>
      <p:sp>
        <p:nvSpPr>
          <p:cNvPr id="38916"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2DF9B4D6-B261-4A89-95AA-9984DB8EC6CC}" type="slidenum">
              <a:rPr lang="en-MY"/>
              <a:pPr algn="r"/>
              <a:t>53</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pic>
        <p:nvPicPr>
          <p:cNvPr id="7" name="Picture 6"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9138"/>
            <a:ext cx="9144000" cy="20161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smtClean="0">
                <a:solidFill>
                  <a:srgbClr val="FF0000"/>
                </a:solidFill>
                <a:cs typeface="Arial" charset="0"/>
              </a:rPr>
              <a:t>Industry </a:t>
            </a:r>
            <a:r>
              <a:rPr lang="en-US" sz="8000" b="1" dirty="0" err="1" smtClean="0">
                <a:solidFill>
                  <a:srgbClr val="FF0000"/>
                </a:solidFill>
                <a:cs typeface="Arial" charset="0"/>
              </a:rPr>
              <a:t>Ph.D</a:t>
            </a:r>
            <a:r>
              <a:rPr lang="en-US" sz="8000" b="1" dirty="0" smtClean="0">
                <a:solidFill>
                  <a:srgbClr val="FF0000"/>
                </a:solidFill>
                <a:cs typeface="Arial" charset="0"/>
              </a:rPr>
              <a:t> </a:t>
            </a:r>
          </a:p>
          <a:p>
            <a:pPr algn="ctr"/>
            <a:r>
              <a:rPr lang="en-US" sz="8000" b="1" dirty="0" smtClean="0">
                <a:solidFill>
                  <a:srgbClr val="FF0000"/>
                </a:solidFill>
                <a:cs typeface="Arial" charset="0"/>
              </a:rPr>
              <a:t>Dissertation </a:t>
            </a:r>
            <a:endParaRPr lang="en-MY" sz="8000" b="1" dirty="0">
              <a:solidFill>
                <a:srgbClr val="FF0000"/>
              </a:solidFill>
              <a:cs typeface="Arial" charset="0"/>
            </a:endParaRPr>
          </a:p>
        </p:txBody>
      </p:sp>
      <p:sp>
        <p:nvSpPr>
          <p:cNvPr id="31747" name="Slide Number Placeholder 2"/>
          <p:cNvSpPr>
            <a:spLocks noGrp="1"/>
          </p:cNvSpPr>
          <p:nvPr>
            <p:ph type="sldNum" sz="quarter" idx="12"/>
          </p:nvPr>
        </p:nvSpPr>
        <p:spPr bwMode="auto">
          <a:xfrm>
            <a:off x="7046913" y="6215063"/>
            <a:ext cx="2133600" cy="365125"/>
          </a:xfrm>
          <a:noFill/>
          <a:ln>
            <a:miter lim="800000"/>
            <a:headEnd/>
            <a:tailEnd/>
          </a:ln>
        </p:spPr>
        <p:txBody>
          <a:bodyPr/>
          <a:lstStyle/>
          <a:p>
            <a:pPr algn="r"/>
            <a:fld id="{2C8CD6FC-482C-4A1A-81E7-29F66E73155D}" type="slidenum">
              <a:rPr lang="en-MY"/>
              <a:pPr algn="r"/>
              <a:t>54</a:t>
            </a:fld>
            <a:endParaRPr lang="en-MY"/>
          </a:p>
        </p:txBody>
      </p:sp>
      <p:sp>
        <p:nvSpPr>
          <p:cNvPr id="5" name="Footer Placeholder 4"/>
          <p:cNvSpPr>
            <a:spLocks noGrp="1"/>
          </p:cNvSpPr>
          <p:nvPr>
            <p:ph type="ftr" sz="quarter" idx="11"/>
          </p:nvPr>
        </p:nvSpPr>
        <p:spPr/>
        <p:txBody>
          <a:bodyPr/>
          <a:lstStyle/>
          <a:p>
            <a:r>
              <a:rPr lang="en-MY" smtClean="0"/>
              <a:t>IIC University of Technology,  Kingdom of Cambodia</a:t>
            </a:r>
            <a:endParaRPr lang="en-MY"/>
          </a:p>
        </p:txBody>
      </p:sp>
      <p:pic>
        <p:nvPicPr>
          <p:cNvPr id="6" name="Picture 5"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1.1 Background of the study </a:t>
            </a:r>
          </a:p>
          <a:p>
            <a:pPr lvl="1"/>
            <a:r>
              <a:rPr lang="en-US" sz="2400" dirty="0" smtClean="0"/>
              <a:t>To describe the current business /industry environment. </a:t>
            </a:r>
          </a:p>
          <a:p>
            <a:r>
              <a:rPr lang="en-US" sz="2400" b="1" dirty="0" smtClean="0"/>
              <a:t>1.2 Problem Statement </a:t>
            </a:r>
          </a:p>
          <a:p>
            <a:pPr lvl="1"/>
            <a:r>
              <a:rPr lang="en-US" sz="2400" dirty="0" smtClean="0"/>
              <a:t>From the background, identify all the possible problems. </a:t>
            </a:r>
          </a:p>
          <a:p>
            <a:r>
              <a:rPr lang="en-US" sz="2400" b="1" dirty="0" smtClean="0"/>
              <a:t>1.3 Needs of study </a:t>
            </a:r>
          </a:p>
          <a:p>
            <a:pPr lvl="1"/>
            <a:r>
              <a:rPr lang="en-US" sz="2400" dirty="0" smtClean="0"/>
              <a:t>From the problems, identify one of the most significant problem needs solution urgently. </a:t>
            </a:r>
          </a:p>
          <a:p>
            <a:r>
              <a:rPr lang="en-US" sz="2400" b="1" dirty="0" smtClean="0"/>
              <a:t>1.4 Objective / Purpose of the Study </a:t>
            </a:r>
          </a:p>
          <a:p>
            <a:pPr lvl="1"/>
            <a:r>
              <a:rPr lang="en-US" sz="2400" dirty="0" smtClean="0"/>
              <a:t>From the needs of study, objective of research is formed to help you to solve the problem. </a:t>
            </a:r>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55</a:t>
            </a:fld>
            <a:endParaRPr lang="en-MY"/>
          </a:p>
        </p:txBody>
      </p:sp>
      <p:sp>
        <p:nvSpPr>
          <p:cNvPr id="7" name="Rectangle 6"/>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One</a:t>
            </a:r>
            <a:r>
              <a:rPr lang="en-MY" sz="4000" b="1" dirty="0" smtClean="0">
                <a:solidFill>
                  <a:srgbClr val="FF0000"/>
                </a:solidFill>
                <a:cs typeface="Arial" charset="0"/>
              </a:rPr>
              <a:t> : Introduction</a:t>
            </a:r>
            <a:endParaRPr lang="en-US" sz="4000" b="1" dirty="0" smtClean="0">
              <a:solidFill>
                <a:srgbClr val="FF0000"/>
              </a:solidFill>
              <a:cs typeface="Arial" charset="0"/>
            </a:endParaRPr>
          </a:p>
        </p:txBody>
      </p:sp>
      <p:pic>
        <p:nvPicPr>
          <p:cNvPr id="8" name="Picture 7"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1.5 Research Questions </a:t>
            </a:r>
          </a:p>
          <a:p>
            <a:pPr lvl="1"/>
            <a:r>
              <a:rPr lang="en-US" sz="2400" dirty="0" smtClean="0"/>
              <a:t>From the objectives, state all curiosities that derive from the objectives. </a:t>
            </a:r>
          </a:p>
          <a:p>
            <a:r>
              <a:rPr lang="en-US" sz="2400" b="1" dirty="0" smtClean="0"/>
              <a:t>1.6 Hypothesis </a:t>
            </a:r>
          </a:p>
          <a:p>
            <a:pPr lvl="1"/>
            <a:r>
              <a:rPr lang="en-US" sz="2400" dirty="0" smtClean="0"/>
              <a:t>Based on literature, create assumption for the study. </a:t>
            </a:r>
          </a:p>
          <a:p>
            <a:r>
              <a:rPr lang="en-US" sz="2400" b="1" dirty="0" smtClean="0"/>
              <a:t>1.7 Definition of Terms </a:t>
            </a:r>
          </a:p>
          <a:p>
            <a:pPr lvl="1"/>
            <a:r>
              <a:rPr lang="en-US" sz="2400" dirty="0" smtClean="0"/>
              <a:t>Provide meaning of terms used in the research based the research construct. </a:t>
            </a:r>
          </a:p>
          <a:p>
            <a:r>
              <a:rPr lang="en-US" sz="2400" b="1" dirty="0" smtClean="0"/>
              <a:t>1.8 Significance of Study </a:t>
            </a:r>
          </a:p>
          <a:p>
            <a:pPr lvl="1"/>
            <a:r>
              <a:rPr lang="en-US" sz="2400" dirty="0" smtClean="0"/>
              <a:t>Identify parties that would get benefit of this research. </a:t>
            </a:r>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56</a:t>
            </a:fld>
            <a:endParaRPr lang="en-MY"/>
          </a:p>
        </p:txBody>
      </p:sp>
      <p:sp>
        <p:nvSpPr>
          <p:cNvPr id="7" name="Rectangle 6"/>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One</a:t>
            </a:r>
            <a:r>
              <a:rPr lang="en-MY" sz="4000" b="1" dirty="0" smtClean="0">
                <a:solidFill>
                  <a:srgbClr val="FF0000"/>
                </a:solidFill>
                <a:cs typeface="Arial" charset="0"/>
              </a:rPr>
              <a:t> : Introduction</a:t>
            </a:r>
            <a:endParaRPr lang="en-US" sz="4000" b="1" dirty="0" smtClean="0">
              <a:solidFill>
                <a:srgbClr val="FF0000"/>
              </a:solidFill>
              <a:cs typeface="Arial" charset="0"/>
            </a:endParaRPr>
          </a:p>
        </p:txBody>
      </p:sp>
      <p:pic>
        <p:nvPicPr>
          <p:cNvPr id="8" name="Picture 7"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p:txBody>
          <a:bodyPr>
            <a:normAutofit/>
          </a:bodyPr>
          <a:lstStyle/>
          <a:p>
            <a:r>
              <a:rPr lang="en-US" sz="2400" dirty="0" smtClean="0"/>
              <a:t>Provide practitioners to </a:t>
            </a:r>
            <a:r>
              <a:rPr lang="en-US" sz="2400" dirty="0" smtClean="0">
                <a:solidFill>
                  <a:srgbClr val="FF0000"/>
                </a:solidFill>
              </a:rPr>
              <a:t>understand in-depth </a:t>
            </a:r>
            <a:r>
              <a:rPr lang="en-US" sz="2400" dirty="0" smtClean="0"/>
              <a:t>of the issues and all possible methods for problem solving.  </a:t>
            </a:r>
          </a:p>
          <a:p>
            <a:pPr marL="0" indent="0">
              <a:buNone/>
            </a:pPr>
            <a:endParaRPr lang="en-US" sz="2400" dirty="0" smtClean="0"/>
          </a:p>
          <a:p>
            <a:r>
              <a:rPr lang="en-US" sz="2400" dirty="0" smtClean="0"/>
              <a:t>At the end of the chapter, a </a:t>
            </a:r>
            <a:r>
              <a:rPr lang="en-US" sz="2400" dirty="0" smtClean="0">
                <a:solidFill>
                  <a:srgbClr val="FF0000"/>
                </a:solidFill>
              </a:rPr>
              <a:t>theoretical framework </a:t>
            </a:r>
            <a:r>
              <a:rPr lang="en-US" sz="2400" dirty="0" smtClean="0"/>
              <a:t>is proposed to solve the problems. </a:t>
            </a:r>
            <a:endParaRPr lang="en-MY" sz="2400" dirty="0"/>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57</a:t>
            </a:fld>
            <a:endParaRPr lang="en-MY"/>
          </a:p>
        </p:txBody>
      </p:sp>
      <p:sp>
        <p:nvSpPr>
          <p:cNvPr id="8" name="Rectangle 7"/>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Two</a:t>
            </a:r>
            <a:r>
              <a:rPr lang="en-MY" sz="4000" b="1" dirty="0" smtClean="0">
                <a:solidFill>
                  <a:srgbClr val="FF0000"/>
                </a:solidFill>
                <a:cs typeface="Arial" charset="0"/>
              </a:rPr>
              <a:t>: Literature Review</a:t>
            </a:r>
            <a:endParaRPr lang="en-US" sz="4000" b="1" dirty="0" smtClean="0">
              <a:solidFill>
                <a:srgbClr val="FF0000"/>
              </a:solidFill>
              <a:cs typeface="Arial" charset="0"/>
            </a:endParaRPr>
          </a:p>
        </p:txBody>
      </p:sp>
      <p:pic>
        <p:nvPicPr>
          <p:cNvPr id="9" name="Picture 8"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2.1 Background of the research</a:t>
            </a:r>
          </a:p>
          <a:p>
            <a:pPr lvl="1"/>
            <a:r>
              <a:rPr lang="en-US" sz="2400" dirty="0" smtClean="0"/>
              <a:t>Provide details to explain and support what was discussed in 1.1 (Background); 1.2 (Problem statement) and 1.3 (needs of study).  </a:t>
            </a:r>
          </a:p>
          <a:p>
            <a:pPr marL="457200" lvl="1" indent="0">
              <a:buNone/>
            </a:pPr>
            <a:endParaRPr lang="en-US" sz="2400" dirty="0" smtClean="0"/>
          </a:p>
          <a:p>
            <a:r>
              <a:rPr lang="en-US" sz="2400" b="1" dirty="0" smtClean="0"/>
              <a:t>2.2 Historical Background </a:t>
            </a:r>
          </a:p>
          <a:p>
            <a:pPr lvl="1"/>
            <a:r>
              <a:rPr lang="en-US" sz="2400" dirty="0" smtClean="0"/>
              <a:t>Researcher needs to provide details development of the field of study. All methods of problem solving are discussed here. </a:t>
            </a:r>
            <a:endParaRPr lang="en-MY" sz="2400" dirty="0"/>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58</a:t>
            </a:fld>
            <a:endParaRPr lang="en-MY"/>
          </a:p>
        </p:txBody>
      </p:sp>
      <p:sp>
        <p:nvSpPr>
          <p:cNvPr id="7" name="Rectangle 6"/>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Two</a:t>
            </a:r>
            <a:r>
              <a:rPr lang="en-MY" sz="4000" b="1" dirty="0" smtClean="0">
                <a:solidFill>
                  <a:srgbClr val="FF0000"/>
                </a:solidFill>
                <a:cs typeface="Arial" charset="0"/>
              </a:rPr>
              <a:t>: Literature Review</a:t>
            </a:r>
            <a:endParaRPr lang="en-US" sz="4000" b="1" dirty="0" smtClean="0">
              <a:solidFill>
                <a:srgbClr val="FF0000"/>
              </a:solidFill>
              <a:cs typeface="Arial" charset="0"/>
            </a:endParaRPr>
          </a:p>
        </p:txBody>
      </p:sp>
      <p:pic>
        <p:nvPicPr>
          <p:cNvPr id="8" name="Picture 7"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Theoretical Background </a:t>
            </a:r>
          </a:p>
          <a:p>
            <a:pPr lvl="1"/>
            <a:r>
              <a:rPr lang="en-US" sz="2400" dirty="0" smtClean="0"/>
              <a:t>Build up a model to solve the problems. </a:t>
            </a:r>
          </a:p>
          <a:p>
            <a:pPr marL="457200" lvl="1" indent="0">
              <a:buNone/>
            </a:pPr>
            <a:endParaRPr lang="en-US" sz="2400" dirty="0" smtClean="0"/>
          </a:p>
          <a:p>
            <a:r>
              <a:rPr lang="en-US" sz="2400" b="1" dirty="0" smtClean="0"/>
              <a:t>Related Research </a:t>
            </a:r>
          </a:p>
          <a:p>
            <a:pPr lvl="1"/>
            <a:r>
              <a:rPr lang="en-US" sz="2400" dirty="0" smtClean="0"/>
              <a:t>Other research that might discuss the issues and any problem solving methods.  </a:t>
            </a:r>
            <a:endParaRPr lang="en-MY" sz="2400" dirty="0"/>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59</a:t>
            </a:fld>
            <a:endParaRPr lang="en-MY"/>
          </a:p>
        </p:txBody>
      </p:sp>
      <p:sp>
        <p:nvSpPr>
          <p:cNvPr id="7" name="Rectangle 6"/>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Two</a:t>
            </a:r>
            <a:r>
              <a:rPr lang="en-MY" sz="4000" b="1" dirty="0" smtClean="0">
                <a:solidFill>
                  <a:srgbClr val="FF0000"/>
                </a:solidFill>
                <a:cs typeface="Arial" charset="0"/>
              </a:rPr>
              <a:t>: Literature Review</a:t>
            </a:r>
            <a:endParaRPr lang="en-US" sz="4000" b="1" dirty="0" smtClean="0">
              <a:solidFill>
                <a:srgbClr val="FF0000"/>
              </a:solidFill>
              <a:cs typeface="Arial" charset="0"/>
            </a:endParaRPr>
          </a:p>
        </p:txBody>
      </p:sp>
      <p:pic>
        <p:nvPicPr>
          <p:cNvPr id="8" name="Picture 7"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620688"/>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Traditional PhD </a:t>
            </a:r>
            <a:r>
              <a:rPr lang="en-US" sz="4000" i="1" dirty="0">
                <a:solidFill>
                  <a:schemeClr val="tx1"/>
                </a:solidFill>
                <a:cs typeface="Arial" charset="0"/>
              </a:rPr>
              <a:t>vs</a:t>
            </a:r>
            <a:r>
              <a:rPr lang="en-US" sz="4000" b="1" i="1" dirty="0" smtClean="0">
                <a:solidFill>
                  <a:srgbClr val="FF0000"/>
                </a:solidFill>
                <a:cs typeface="Arial" charset="0"/>
              </a:rPr>
              <a:t> </a:t>
            </a:r>
            <a:r>
              <a:rPr lang="en-US" sz="4000" b="1" i="1" dirty="0">
                <a:solidFill>
                  <a:srgbClr val="FF0000"/>
                </a:solidFill>
                <a:cs typeface="Arial" charset="0"/>
              </a:rPr>
              <a:t>Industrial </a:t>
            </a:r>
            <a:r>
              <a:rPr lang="en-US" sz="4000" b="1" i="1" dirty="0" err="1">
                <a:solidFill>
                  <a:srgbClr val="FF0000"/>
                </a:solidFill>
                <a:cs typeface="Arial" charset="0"/>
              </a:rPr>
              <a:t>Ph.D</a:t>
            </a:r>
            <a:r>
              <a:rPr lang="en-US" sz="4000" b="1" i="1" dirty="0">
                <a:solidFill>
                  <a:srgbClr val="FF0000"/>
                </a:solidFill>
                <a:cs typeface="Arial" charset="0"/>
              </a:rPr>
              <a:t> </a:t>
            </a:r>
            <a:endParaRPr lang="en-MY" sz="4000" b="1" i="1" dirty="0">
              <a:solidFill>
                <a:srgbClr val="FF0000"/>
              </a:solidFill>
              <a:cs typeface="Arial" charset="0"/>
            </a:endParaRPr>
          </a:p>
        </p:txBody>
      </p:sp>
      <p:graphicFrame>
        <p:nvGraphicFramePr>
          <p:cNvPr id="4" name="Diagram 3"/>
          <p:cNvGraphicFramePr/>
          <p:nvPr>
            <p:extLst>
              <p:ext uri="{D42A27DB-BD31-4B8C-83A1-F6EECF244321}">
                <p14:modId xmlns:p14="http://schemas.microsoft.com/office/powerpoint/2010/main" val="665424506"/>
              </p:ext>
            </p:extLst>
          </p:nvPr>
        </p:nvGraphicFramePr>
        <p:xfrm>
          <a:off x="323528" y="1700808"/>
          <a:ext cx="80648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942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p:txBody>
          <a:bodyPr/>
          <a:lstStyle/>
          <a:p>
            <a:r>
              <a:rPr lang="en-US" dirty="0" smtClean="0"/>
              <a:t>Researcher needs to identify how they run the research. </a:t>
            </a:r>
          </a:p>
          <a:p>
            <a:r>
              <a:rPr lang="en-US" dirty="0" smtClean="0"/>
              <a:t>The questions to be answered: </a:t>
            </a:r>
          </a:p>
          <a:p>
            <a:pPr lvl="1"/>
            <a:r>
              <a:rPr lang="en-US" b="1" dirty="0" smtClean="0"/>
              <a:t>Who </a:t>
            </a:r>
            <a:r>
              <a:rPr lang="en-US" dirty="0" smtClean="0"/>
              <a:t>to test?</a:t>
            </a:r>
          </a:p>
          <a:p>
            <a:pPr lvl="1"/>
            <a:r>
              <a:rPr lang="en-US" b="1" dirty="0" smtClean="0"/>
              <a:t>Where</a:t>
            </a:r>
            <a:r>
              <a:rPr lang="en-US" dirty="0" smtClean="0"/>
              <a:t> to test?</a:t>
            </a:r>
          </a:p>
          <a:p>
            <a:pPr lvl="1"/>
            <a:r>
              <a:rPr lang="en-US" b="1" dirty="0" smtClean="0"/>
              <a:t>How </a:t>
            </a:r>
            <a:r>
              <a:rPr lang="en-US" dirty="0" smtClean="0"/>
              <a:t>to test?</a:t>
            </a:r>
          </a:p>
          <a:p>
            <a:pPr lvl="1"/>
            <a:r>
              <a:rPr lang="en-US" b="1" dirty="0" smtClean="0"/>
              <a:t>When</a:t>
            </a:r>
            <a:r>
              <a:rPr lang="en-US" dirty="0" smtClean="0"/>
              <a:t> to test?</a:t>
            </a:r>
          </a:p>
          <a:p>
            <a:pPr lvl="1"/>
            <a:r>
              <a:rPr lang="en-US" b="1" dirty="0" smtClean="0"/>
              <a:t>What</a:t>
            </a:r>
            <a:r>
              <a:rPr lang="en-US" dirty="0" smtClean="0"/>
              <a:t> to test ?</a:t>
            </a:r>
          </a:p>
          <a:p>
            <a:pPr lvl="1"/>
            <a:endParaRPr lang="en-US" dirty="0" smtClean="0"/>
          </a:p>
          <a:p>
            <a:endParaRPr lang="en-MY" dirty="0"/>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60</a:t>
            </a:fld>
            <a:endParaRPr lang="en-MY"/>
          </a:p>
        </p:txBody>
      </p:sp>
      <p:sp>
        <p:nvSpPr>
          <p:cNvPr id="8" name="Rectangle 7"/>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Three</a:t>
            </a:r>
            <a:r>
              <a:rPr lang="en-MY" sz="4000" b="1" dirty="0" smtClean="0">
                <a:solidFill>
                  <a:srgbClr val="FF0000"/>
                </a:solidFill>
                <a:cs typeface="Arial" charset="0"/>
              </a:rPr>
              <a:t>: Research Methodology</a:t>
            </a:r>
            <a:endParaRPr lang="en-US" sz="4000" b="1" dirty="0" smtClean="0">
              <a:solidFill>
                <a:srgbClr val="FF0000"/>
              </a:solidFill>
              <a:cs typeface="Arial" charset="0"/>
            </a:endParaRPr>
          </a:p>
        </p:txBody>
      </p:sp>
      <p:pic>
        <p:nvPicPr>
          <p:cNvPr id="9" name="Picture 8"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p:txBody>
          <a:bodyPr/>
          <a:lstStyle/>
          <a:p>
            <a:pPr lvl="1"/>
            <a:r>
              <a:rPr lang="en-US" dirty="0" smtClean="0"/>
              <a:t>Observation and what they have encountered (Successful and Not Successful) when running the method propose to solve the problem. </a:t>
            </a:r>
          </a:p>
          <a:p>
            <a:pPr lvl="1"/>
            <a:r>
              <a:rPr lang="en-US" dirty="0" smtClean="0"/>
              <a:t>Barrier/problems when running the method proposed.</a:t>
            </a:r>
          </a:p>
          <a:p>
            <a:pPr lvl="1"/>
            <a:r>
              <a:rPr lang="en-US" dirty="0" smtClean="0"/>
              <a:t>What to do to improve the method during the process. </a:t>
            </a:r>
          </a:p>
          <a:p>
            <a:pPr lvl="1"/>
            <a:r>
              <a:rPr lang="en-US" dirty="0" smtClean="0"/>
              <a:t>Final model that could be proposed after all the challenges. </a:t>
            </a:r>
            <a:endParaRPr lang="en-MY" dirty="0"/>
          </a:p>
        </p:txBody>
      </p:sp>
      <p:sp>
        <p:nvSpPr>
          <p:cNvPr id="4" name="Footer Placeholder 3"/>
          <p:cNvSpPr>
            <a:spLocks noGrp="1"/>
          </p:cNvSpPr>
          <p:nvPr>
            <p:ph type="ftr" sz="quarter" idx="11"/>
          </p:nvPr>
        </p:nvSpPr>
        <p:spPr/>
        <p:txBody>
          <a:bodyPr/>
          <a:lstStyle/>
          <a:p>
            <a:pPr>
              <a:defRPr/>
            </a:pPr>
            <a:r>
              <a:rPr lang="en-MY" dirty="0" smtClean="0"/>
              <a:t>IIC University of Technology,  </a:t>
            </a:r>
          </a:p>
          <a:p>
            <a:pPr>
              <a:defRPr/>
            </a:pPr>
            <a:r>
              <a:rPr lang="en-MY" dirty="0" smtClean="0"/>
              <a:t>Kingdom of Cambodia</a:t>
            </a:r>
            <a:endParaRPr lang="en-MY" dirty="0"/>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61</a:t>
            </a:fld>
            <a:endParaRPr lang="en-MY"/>
          </a:p>
        </p:txBody>
      </p:sp>
      <p:sp>
        <p:nvSpPr>
          <p:cNvPr id="8" name="Rectangle 7"/>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Four</a:t>
            </a:r>
            <a:r>
              <a:rPr lang="en-MY" sz="4000" b="1" dirty="0" smtClean="0">
                <a:solidFill>
                  <a:srgbClr val="FF0000"/>
                </a:solidFill>
                <a:cs typeface="Arial" charset="0"/>
              </a:rPr>
              <a:t>: Results </a:t>
            </a:r>
            <a:endParaRPr lang="en-US" sz="4000" b="1" dirty="0" smtClean="0">
              <a:solidFill>
                <a:srgbClr val="FF0000"/>
              </a:solidFill>
              <a:cs typeface="Arial" charset="0"/>
            </a:endParaRPr>
          </a:p>
        </p:txBody>
      </p:sp>
      <p:pic>
        <p:nvPicPr>
          <p:cNvPr id="9" name="Picture 8"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Researcher needs to </a:t>
            </a:r>
          </a:p>
          <a:p>
            <a:pPr lvl="1"/>
            <a:r>
              <a:rPr lang="en-US" sz="2400" dirty="0" smtClean="0"/>
              <a:t>conclude the proposed method. </a:t>
            </a:r>
          </a:p>
          <a:p>
            <a:pPr lvl="1"/>
            <a:r>
              <a:rPr lang="en-US" sz="2400" dirty="0" smtClean="0"/>
              <a:t>Identify the implication for other practitioners.  </a:t>
            </a:r>
          </a:p>
          <a:p>
            <a:pPr lvl="1"/>
            <a:r>
              <a:rPr lang="en-US" sz="2400" dirty="0" smtClean="0"/>
              <a:t>suggest for other researcher how to improve it. </a:t>
            </a:r>
          </a:p>
          <a:p>
            <a:pPr lvl="1"/>
            <a:r>
              <a:rPr lang="en-US" sz="2400" dirty="0" smtClean="0"/>
              <a:t>Identify the limitation in the research. </a:t>
            </a:r>
          </a:p>
          <a:p>
            <a:endParaRPr lang="en-MY" dirty="0"/>
          </a:p>
        </p:txBody>
      </p:sp>
      <p:sp>
        <p:nvSpPr>
          <p:cNvPr id="4" name="Footer Placeholder 3"/>
          <p:cNvSpPr>
            <a:spLocks noGrp="1"/>
          </p:cNvSpPr>
          <p:nvPr>
            <p:ph type="ftr" sz="quarter" idx="11"/>
          </p:nvPr>
        </p:nvSpPr>
        <p:spPr/>
        <p:txBody>
          <a:bodyPr/>
          <a:lstStyle/>
          <a:p>
            <a:pPr>
              <a:defRPr/>
            </a:pPr>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pPr>
              <a:defRPr/>
            </a:pPr>
            <a:fld id="{E13758D7-09DB-4B36-94B5-07FE0E9451CE}" type="slidenum">
              <a:rPr lang="en-MY" smtClean="0"/>
              <a:pPr>
                <a:defRPr/>
              </a:pPr>
              <a:t>62</a:t>
            </a:fld>
            <a:endParaRPr lang="en-MY"/>
          </a:p>
        </p:txBody>
      </p:sp>
      <p:sp>
        <p:nvSpPr>
          <p:cNvPr id="7" name="Rectangle 6"/>
          <p:cNvSpPr/>
          <p:nvPr/>
        </p:nvSpPr>
        <p:spPr>
          <a:xfrm>
            <a:off x="0" y="404664"/>
            <a:ext cx="91440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rgbClr val="FF0000"/>
                </a:solidFill>
                <a:cs typeface="Arial" charset="0"/>
              </a:rPr>
              <a:t>Chapter Five</a:t>
            </a:r>
            <a:r>
              <a:rPr lang="en-MY" sz="4000" b="1" dirty="0" smtClean="0">
                <a:solidFill>
                  <a:srgbClr val="FF0000"/>
                </a:solidFill>
                <a:cs typeface="Arial" charset="0"/>
              </a:rPr>
              <a:t>:Results &amp; Recommendation </a:t>
            </a:r>
            <a:endParaRPr lang="en-US" sz="4000" b="1" dirty="0" smtClean="0">
              <a:solidFill>
                <a:srgbClr val="FF0000"/>
              </a:solidFill>
              <a:cs typeface="Arial" charset="0"/>
            </a:endParaRPr>
          </a:p>
        </p:txBody>
      </p:sp>
      <p:pic>
        <p:nvPicPr>
          <p:cNvPr id="8" name="Picture 7"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sdgraphics.com/file/thank-you.jpg"/>
          <p:cNvPicPr>
            <a:picLocks noChangeAspect="1" noChangeArrowheads="1"/>
          </p:cNvPicPr>
          <p:nvPr/>
        </p:nvPicPr>
        <p:blipFill>
          <a:blip r:embed="rId2" cstate="print"/>
          <a:srcRect/>
          <a:stretch>
            <a:fillRect/>
          </a:stretch>
        </p:blipFill>
        <p:spPr bwMode="auto">
          <a:xfrm>
            <a:off x="1619250" y="836613"/>
            <a:ext cx="5724525" cy="5467350"/>
          </a:xfrm>
          <a:prstGeom prst="rect">
            <a:avLst/>
          </a:prstGeom>
          <a:noFill/>
          <a:ln w="9525">
            <a:noFill/>
            <a:miter lim="800000"/>
            <a:headEnd/>
            <a:tailEnd/>
          </a:ln>
        </p:spPr>
      </p:pic>
      <p:sp>
        <p:nvSpPr>
          <p:cNvPr id="40963" name="Rectangle 6"/>
          <p:cNvSpPr>
            <a:spLocks noChangeArrowheads="1"/>
          </p:cNvSpPr>
          <p:nvPr/>
        </p:nvSpPr>
        <p:spPr bwMode="auto">
          <a:xfrm rot="-265144">
            <a:off x="2301875" y="1966913"/>
            <a:ext cx="4214813" cy="1446212"/>
          </a:xfrm>
          <a:prstGeom prst="rect">
            <a:avLst/>
          </a:prstGeom>
          <a:noFill/>
          <a:ln w="9525">
            <a:noFill/>
            <a:miter lim="800000"/>
            <a:headEnd/>
            <a:tailEnd/>
          </a:ln>
        </p:spPr>
        <p:txBody>
          <a:bodyPr>
            <a:spAutoFit/>
          </a:bodyPr>
          <a:lstStyle/>
          <a:p>
            <a:pPr algn="ctr"/>
            <a:r>
              <a:rPr lang="en-US" altLang="zh-CN" sz="4400" i="1">
                <a:solidFill>
                  <a:srgbClr val="C00000"/>
                </a:solidFill>
                <a:latin typeface="Bodoni MT Black" pitchFamily="18" charset="0"/>
              </a:rPr>
              <a:t>Wishing you all the best! </a:t>
            </a:r>
          </a:p>
        </p:txBody>
      </p:sp>
      <p:sp>
        <p:nvSpPr>
          <p:cNvPr id="40964" name="Slide Number Placeholder 3"/>
          <p:cNvSpPr>
            <a:spLocks noGrp="1"/>
          </p:cNvSpPr>
          <p:nvPr>
            <p:ph type="sldNum" sz="quarter" idx="12"/>
          </p:nvPr>
        </p:nvSpPr>
        <p:spPr bwMode="auto">
          <a:xfrm>
            <a:off x="7046913" y="6215063"/>
            <a:ext cx="2133600" cy="365125"/>
          </a:xfrm>
          <a:noFill/>
          <a:ln>
            <a:miter lim="800000"/>
            <a:headEnd/>
            <a:tailEnd/>
          </a:ln>
        </p:spPr>
        <p:txBody>
          <a:bodyPr/>
          <a:lstStyle/>
          <a:p>
            <a:pPr algn="r"/>
            <a:fld id="{EFB338AE-1F03-4093-BE6C-731632EFD061}" type="slidenum">
              <a:rPr lang="en-MY"/>
              <a:pPr algn="r"/>
              <a:t>63</a:t>
            </a:fld>
            <a:endParaRPr lang="en-MY"/>
          </a:p>
        </p:txBody>
      </p:sp>
      <p:sp>
        <p:nvSpPr>
          <p:cNvPr id="5" name="Footer Placeholder 4"/>
          <p:cNvSpPr>
            <a:spLocks noGrp="1"/>
          </p:cNvSpPr>
          <p:nvPr>
            <p:ph type="ftr" sz="quarter" idx="11"/>
          </p:nvPr>
        </p:nvSpPr>
        <p:spPr/>
        <p:txBody>
          <a:bodyPr/>
          <a:lstStyle/>
          <a:p>
            <a:r>
              <a:rPr lang="en-MY" dirty="0" smtClean="0"/>
              <a:t>IIC University of Technology,  </a:t>
            </a:r>
          </a:p>
          <a:p>
            <a:r>
              <a:rPr lang="en-MY" dirty="0" smtClean="0"/>
              <a:t>Kingdom of Cambodia</a:t>
            </a:r>
            <a:endParaRPr lang="en-MY" dirty="0"/>
          </a:p>
        </p:txBody>
      </p:sp>
      <p:pic>
        <p:nvPicPr>
          <p:cNvPr id="6" name="Picture 5" descr="IIC logo_01"/>
          <p:cNvPicPr/>
          <p:nvPr/>
        </p:nvPicPr>
        <p:blipFill>
          <a:blip r:embed="rId3" cstate="print"/>
          <a:srcRect/>
          <a:stretch>
            <a:fillRect/>
          </a:stretch>
        </p:blipFill>
        <p:spPr bwMode="auto">
          <a:xfrm>
            <a:off x="1547664" y="3645024"/>
            <a:ext cx="1728192"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1"/>
          </p:nvPr>
        </p:nvSpPr>
        <p:spPr>
          <a:xfrm>
            <a:off x="468313" y="1989138"/>
            <a:ext cx="7848600" cy="4525962"/>
          </a:xfrm>
        </p:spPr>
        <p:txBody>
          <a:bodyPr/>
          <a:lstStyle/>
          <a:p>
            <a:pPr algn="just">
              <a:spcBef>
                <a:spcPct val="0"/>
              </a:spcBef>
            </a:pPr>
            <a:r>
              <a:rPr lang="en-US" sz="2800" dirty="0" smtClean="0"/>
              <a:t>A program trains researcher</a:t>
            </a:r>
            <a:r>
              <a:rPr lang="en-US" sz="2800" dirty="0" smtClean="0">
                <a:solidFill>
                  <a:srgbClr val="00B050"/>
                </a:solidFill>
              </a:rPr>
              <a:t>s</a:t>
            </a:r>
            <a:r>
              <a:rPr lang="en-US" sz="2800" dirty="0" smtClean="0"/>
              <a:t> </a:t>
            </a:r>
            <a:r>
              <a:rPr lang="en-US" sz="2800" dirty="0" smtClean="0">
                <a:solidFill>
                  <a:srgbClr val="FF0000"/>
                </a:solidFill>
              </a:rPr>
              <a:t>conceptual</a:t>
            </a:r>
            <a:r>
              <a:rPr lang="en-US" sz="2800" dirty="0" smtClean="0">
                <a:solidFill>
                  <a:srgbClr val="00B050"/>
                </a:solidFill>
              </a:rPr>
              <a:t>ly</a:t>
            </a:r>
            <a:r>
              <a:rPr lang="en-US" sz="2800" dirty="0" smtClean="0"/>
              <a:t> and </a:t>
            </a:r>
            <a:r>
              <a:rPr lang="en-US" sz="2800" dirty="0" smtClean="0">
                <a:solidFill>
                  <a:srgbClr val="FF0000"/>
                </a:solidFill>
              </a:rPr>
              <a:t>practical</a:t>
            </a:r>
            <a:r>
              <a:rPr lang="en-US" sz="2800" dirty="0" smtClean="0">
                <a:solidFill>
                  <a:srgbClr val="00B050"/>
                </a:solidFill>
              </a:rPr>
              <a:t>ly</a:t>
            </a:r>
            <a:r>
              <a:rPr lang="en-US" sz="2800" dirty="0" smtClean="0"/>
              <a:t> </a:t>
            </a:r>
            <a:r>
              <a:rPr lang="en-US" sz="2800" dirty="0" smtClean="0">
                <a:solidFill>
                  <a:srgbClr val="00B050"/>
                </a:solidFill>
              </a:rPr>
              <a:t>to</a:t>
            </a:r>
            <a:r>
              <a:rPr lang="en-US" sz="2800" dirty="0" smtClean="0">
                <a:solidFill>
                  <a:srgbClr val="92D050"/>
                </a:solidFill>
              </a:rPr>
              <a:t> </a:t>
            </a:r>
            <a:r>
              <a:rPr lang="en-US" sz="2800" dirty="0" smtClean="0"/>
              <a:t>solve industrial problems. </a:t>
            </a:r>
          </a:p>
          <a:p>
            <a:pPr algn="just" eaLnBrk="1" hangingPunct="1">
              <a:spcBef>
                <a:spcPct val="0"/>
              </a:spcBef>
              <a:buNone/>
            </a:pPr>
            <a:endParaRPr lang="en-US" sz="2800" dirty="0" smtClean="0">
              <a:solidFill>
                <a:srgbClr val="00B050"/>
              </a:solidFill>
            </a:endParaRPr>
          </a:p>
          <a:p>
            <a:pPr algn="just" eaLnBrk="1" hangingPunct="1">
              <a:spcBef>
                <a:spcPct val="0"/>
              </a:spcBef>
            </a:pPr>
            <a:r>
              <a:rPr lang="en-US" sz="2800" dirty="0" smtClean="0"/>
              <a:t>By the end of the program, researchers would </a:t>
            </a:r>
            <a:r>
              <a:rPr lang="en-US" sz="2800" dirty="0" smtClean="0">
                <a:solidFill>
                  <a:srgbClr val="FF0000"/>
                </a:solidFill>
              </a:rPr>
              <a:t>contribute to both the body of knowledge </a:t>
            </a:r>
            <a:r>
              <a:rPr lang="en-US" sz="2800" dirty="0" smtClean="0"/>
              <a:t>and </a:t>
            </a:r>
            <a:r>
              <a:rPr lang="en-US" sz="2800" dirty="0" smtClean="0">
                <a:solidFill>
                  <a:srgbClr val="00B050"/>
                </a:solidFill>
              </a:rPr>
              <a:t>also</a:t>
            </a:r>
            <a:r>
              <a:rPr lang="en-US" sz="2800" dirty="0" smtClean="0"/>
              <a:t> </a:t>
            </a:r>
            <a:r>
              <a:rPr lang="en-US" sz="2800" dirty="0" smtClean="0">
                <a:solidFill>
                  <a:srgbClr val="FF0000"/>
                </a:solidFill>
              </a:rPr>
              <a:t>industrial practicability.  </a:t>
            </a:r>
            <a:endParaRPr lang="en-MY" sz="2800" dirty="0" smtClean="0">
              <a:solidFill>
                <a:srgbClr val="FF0000"/>
              </a:solidFill>
            </a:endParaRPr>
          </a:p>
          <a:p>
            <a:endParaRPr lang="en-MY" dirty="0" smtClean="0"/>
          </a:p>
        </p:txBody>
      </p:sp>
      <p:sp>
        <p:nvSpPr>
          <p:cNvPr id="4" name="Rounded Rectangle 3"/>
          <p:cNvSpPr/>
          <p:nvPr/>
        </p:nvSpPr>
        <p:spPr>
          <a:xfrm>
            <a:off x="0" y="908720"/>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Industrial </a:t>
            </a:r>
            <a:r>
              <a:rPr lang="en-US" sz="4000" b="1" i="1" dirty="0" err="1" smtClean="0">
                <a:solidFill>
                  <a:srgbClr val="FF0000"/>
                </a:solidFill>
                <a:cs typeface="Arial" charset="0"/>
              </a:rPr>
              <a:t>Ph.D</a:t>
            </a:r>
            <a:r>
              <a:rPr lang="en-US" sz="4000" b="1" i="1" dirty="0" smtClean="0">
                <a:solidFill>
                  <a:srgbClr val="FF0000"/>
                </a:solidFill>
                <a:cs typeface="Arial" charset="0"/>
              </a:rPr>
              <a:t> </a:t>
            </a:r>
            <a:r>
              <a:rPr lang="en-US" sz="4000" b="1" i="1" dirty="0">
                <a:solidFill>
                  <a:srgbClr val="FF0000"/>
                </a:solidFill>
                <a:cs typeface="Arial" charset="0"/>
              </a:rPr>
              <a:t>at </a:t>
            </a:r>
            <a:r>
              <a:rPr lang="en-US" sz="4000" b="1" i="1" dirty="0" smtClean="0">
                <a:solidFill>
                  <a:srgbClr val="FF0000"/>
                </a:solidFill>
                <a:cs typeface="Arial" charset="0"/>
              </a:rPr>
              <a:t>IIC</a:t>
            </a:r>
            <a:endParaRPr lang="en-MY" sz="4000" b="1" i="1" dirty="0">
              <a:solidFill>
                <a:srgbClr val="FF0000"/>
              </a:solidFill>
              <a:cs typeface="Arial" charset="0"/>
            </a:endParaRPr>
          </a:p>
        </p:txBody>
      </p:sp>
      <p:sp>
        <p:nvSpPr>
          <p:cNvPr id="12295" name="Footer Placeholder 1"/>
          <p:cNvSpPr>
            <a:spLocks noGrp="1"/>
          </p:cNvSpPr>
          <p:nvPr>
            <p:ph type="ftr" sz="quarter" idx="11"/>
          </p:nvPr>
        </p:nvSpPr>
        <p:spPr bwMode="auto">
          <a:noFill/>
          <a:ln>
            <a:miter lim="800000"/>
            <a:headEnd/>
            <a:tailEnd/>
          </a:ln>
        </p:spPr>
        <p:txBody>
          <a:bodyPr/>
          <a:lstStyle/>
          <a:p>
            <a:r>
              <a:rPr lang="en-MY" dirty="0" smtClean="0"/>
              <a:t>IIC University of Technology,  </a:t>
            </a:r>
          </a:p>
          <a:p>
            <a:r>
              <a:rPr lang="en-MY" dirty="0" smtClean="0"/>
              <a:t>Kingdom of Cambodia</a:t>
            </a:r>
          </a:p>
        </p:txBody>
      </p:sp>
      <p:sp>
        <p:nvSpPr>
          <p:cNvPr id="12296" name="Slide Number Placeholder 2"/>
          <p:cNvSpPr>
            <a:spLocks noGrp="1"/>
          </p:cNvSpPr>
          <p:nvPr>
            <p:ph type="sldNum" sz="quarter" idx="12"/>
          </p:nvPr>
        </p:nvSpPr>
        <p:spPr bwMode="auto">
          <a:noFill/>
          <a:ln>
            <a:miter lim="800000"/>
            <a:headEnd/>
            <a:tailEnd/>
          </a:ln>
        </p:spPr>
        <p:txBody>
          <a:bodyPr/>
          <a:lstStyle/>
          <a:p>
            <a:fld id="{9F3A8B6F-7BC3-4948-B5B0-E1CB26DE8744}" type="slidenum">
              <a:rPr lang="en-MY" smtClean="0"/>
              <a:pPr/>
              <a:t>7</a:t>
            </a:fld>
            <a:endParaRPr lang="en-MY" smtClean="0"/>
          </a:p>
        </p:txBody>
      </p:sp>
      <p:pic>
        <p:nvPicPr>
          <p:cNvPr id="6" name="Picture 5" descr="IIC logo_01"/>
          <p:cNvPicPr/>
          <p:nvPr/>
        </p:nvPicPr>
        <p:blipFill>
          <a:blip r:embed="rId2" cstate="print"/>
          <a:srcRect/>
          <a:stretch>
            <a:fillRect/>
          </a:stretch>
        </p:blipFill>
        <p:spPr bwMode="auto">
          <a:xfrm>
            <a:off x="8460432" y="116632"/>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365104"/>
            <a:ext cx="3240360" cy="17281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684213" y="1988840"/>
            <a:ext cx="7848600" cy="4248472"/>
          </a:xfrm>
        </p:spPr>
        <p:txBody>
          <a:bodyPr>
            <a:normAutofit lnSpcReduction="10000"/>
          </a:bodyPr>
          <a:lstStyle/>
          <a:p>
            <a:pPr algn="just" eaLnBrk="1" hangingPunct="1">
              <a:spcBef>
                <a:spcPct val="0"/>
              </a:spcBef>
            </a:pPr>
            <a:r>
              <a:rPr lang="en-US" sz="2400" dirty="0" smtClean="0"/>
              <a:t>Internationally </a:t>
            </a:r>
          </a:p>
          <a:p>
            <a:pPr lvl="1" algn="just" eaLnBrk="1" hangingPunct="1">
              <a:spcBef>
                <a:spcPct val="0"/>
              </a:spcBef>
            </a:pPr>
            <a:r>
              <a:rPr lang="en-US" sz="2400" dirty="0" smtClean="0"/>
              <a:t>Not many universities appreciate working experience as entry requirement in </a:t>
            </a:r>
            <a:r>
              <a:rPr lang="en-US" sz="2400" dirty="0" err="1" smtClean="0"/>
              <a:t>Ph.D</a:t>
            </a:r>
            <a:r>
              <a:rPr lang="en-US" sz="2400" dirty="0" smtClean="0"/>
              <a:t> Program. IIC offers a conversion and promotion from degree to </a:t>
            </a:r>
            <a:r>
              <a:rPr lang="en-US" sz="2400" dirty="0" err="1" smtClean="0"/>
              <a:t>Ph.D</a:t>
            </a:r>
            <a:r>
              <a:rPr lang="en-US" sz="2400" dirty="0" smtClean="0"/>
              <a:t>  when they reach the requirement.</a:t>
            </a:r>
          </a:p>
          <a:p>
            <a:pPr algn="just" eaLnBrk="1" hangingPunct="1">
              <a:spcBef>
                <a:spcPct val="0"/>
              </a:spcBef>
            </a:pPr>
            <a:r>
              <a:rPr lang="en-US" sz="2400" dirty="0" smtClean="0"/>
              <a:t>Collaboration between practitioners and academic expertise in industry problem solving industrial problem. </a:t>
            </a:r>
          </a:p>
          <a:p>
            <a:pPr algn="just" eaLnBrk="1" hangingPunct="1">
              <a:spcBef>
                <a:spcPct val="0"/>
              </a:spcBef>
            </a:pPr>
            <a:r>
              <a:rPr lang="en-US" sz="2400" dirty="0" smtClean="0"/>
              <a:t>Collaboration between industrial expertise and academia in solving industrial problems.</a:t>
            </a:r>
          </a:p>
          <a:p>
            <a:pPr algn="just" eaLnBrk="1" hangingPunct="1">
              <a:spcBef>
                <a:spcPct val="0"/>
              </a:spcBef>
            </a:pPr>
            <a:r>
              <a:rPr lang="en-US" sz="2400" dirty="0" smtClean="0"/>
              <a:t>Most universities offer Industrial Doctorate only for Technological related field. IIC opens this opportunity to all body of knowledge. </a:t>
            </a:r>
            <a:endParaRPr lang="en-MY" sz="2400" dirty="0" smtClean="0"/>
          </a:p>
        </p:txBody>
      </p:sp>
      <p:sp>
        <p:nvSpPr>
          <p:cNvPr id="6" name="Rounded Rectangle 5"/>
          <p:cNvSpPr/>
          <p:nvPr/>
        </p:nvSpPr>
        <p:spPr>
          <a:xfrm>
            <a:off x="0" y="692696"/>
            <a:ext cx="9144000" cy="1080120"/>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3600" b="1" i="1" dirty="0">
                <a:solidFill>
                  <a:srgbClr val="FF0000"/>
                </a:solidFill>
                <a:cs typeface="Arial" charset="0"/>
              </a:rPr>
              <a:t>What </a:t>
            </a:r>
            <a:r>
              <a:rPr lang="en-US" sz="3600" b="1" i="1" dirty="0">
                <a:solidFill>
                  <a:srgbClr val="00B050"/>
                </a:solidFill>
                <a:cs typeface="Arial" charset="0"/>
              </a:rPr>
              <a:t>are</a:t>
            </a:r>
            <a:r>
              <a:rPr lang="en-US" sz="3600" b="1" i="1" dirty="0">
                <a:solidFill>
                  <a:srgbClr val="FF0000"/>
                </a:solidFill>
                <a:cs typeface="Arial" charset="0"/>
              </a:rPr>
              <a:t> the </a:t>
            </a:r>
            <a:r>
              <a:rPr lang="en-US" sz="3600" b="1" i="1" dirty="0" smtClean="0">
                <a:solidFill>
                  <a:srgbClr val="FF0000"/>
                </a:solidFill>
                <a:cs typeface="Arial" charset="0"/>
              </a:rPr>
              <a:t>Value </a:t>
            </a:r>
            <a:r>
              <a:rPr lang="en-US" sz="3600" b="1" i="1" dirty="0">
                <a:solidFill>
                  <a:srgbClr val="FF0000"/>
                </a:solidFill>
                <a:cs typeface="Arial" charset="0"/>
              </a:rPr>
              <a:t>Proposition for </a:t>
            </a:r>
            <a:r>
              <a:rPr lang="en-US" sz="3600" b="1" i="1" dirty="0" smtClean="0">
                <a:solidFill>
                  <a:srgbClr val="FF0000"/>
                </a:solidFill>
                <a:cs typeface="Arial" charset="0"/>
              </a:rPr>
              <a:t>IIC’s Industrial </a:t>
            </a:r>
            <a:r>
              <a:rPr lang="en-US" sz="3600" b="1" i="1" dirty="0" err="1" smtClean="0">
                <a:solidFill>
                  <a:srgbClr val="FF0000"/>
                </a:solidFill>
                <a:cs typeface="Arial" charset="0"/>
              </a:rPr>
              <a:t>Ph.D</a:t>
            </a:r>
            <a:r>
              <a:rPr lang="en-US" sz="3600" b="1" i="1" dirty="0">
                <a:solidFill>
                  <a:srgbClr val="FF0000"/>
                </a:solidFill>
                <a:cs typeface="Arial" charset="0"/>
              </a:rPr>
              <a:t>?</a:t>
            </a:r>
            <a:endParaRPr lang="en-MY" sz="3600" b="1" i="1" dirty="0">
              <a:solidFill>
                <a:srgbClr val="FF0000"/>
              </a:solidFill>
              <a:cs typeface="Arial" charset="0"/>
            </a:endParaRPr>
          </a:p>
        </p:txBody>
      </p:sp>
      <p:sp>
        <p:nvSpPr>
          <p:cNvPr id="13319" name="Footer Placeholder 1"/>
          <p:cNvSpPr>
            <a:spLocks noGrp="1"/>
          </p:cNvSpPr>
          <p:nvPr>
            <p:ph type="ftr" sz="quarter" idx="11"/>
          </p:nvPr>
        </p:nvSpPr>
        <p:spPr bwMode="auto">
          <a:noFill/>
          <a:ln>
            <a:miter lim="800000"/>
            <a:headEnd/>
            <a:tailEnd/>
          </a:ln>
        </p:spPr>
        <p:txBody>
          <a:bodyPr/>
          <a:lstStyle/>
          <a:p>
            <a:r>
              <a:rPr lang="en-MY" dirty="0" smtClean="0"/>
              <a:t>IIC University of Technology,  </a:t>
            </a:r>
          </a:p>
          <a:p>
            <a:r>
              <a:rPr lang="en-MY" dirty="0" smtClean="0"/>
              <a:t>Kingdom of Cambodia</a:t>
            </a:r>
          </a:p>
        </p:txBody>
      </p:sp>
      <p:sp>
        <p:nvSpPr>
          <p:cNvPr id="13320" name="Slide Number Placeholder 2"/>
          <p:cNvSpPr>
            <a:spLocks noGrp="1"/>
          </p:cNvSpPr>
          <p:nvPr>
            <p:ph type="sldNum" sz="quarter" idx="12"/>
          </p:nvPr>
        </p:nvSpPr>
        <p:spPr bwMode="auto">
          <a:noFill/>
          <a:ln>
            <a:miter lim="800000"/>
            <a:headEnd/>
            <a:tailEnd/>
          </a:ln>
        </p:spPr>
        <p:txBody>
          <a:bodyPr/>
          <a:lstStyle/>
          <a:p>
            <a:fld id="{A5F0721E-461A-4E63-ADED-411F1AE6207E}" type="slidenum">
              <a:rPr lang="en-MY" smtClean="0"/>
              <a:pPr/>
              <a:t>8</a:t>
            </a:fld>
            <a:endParaRPr lang="en-MY" dirty="0" smtClean="0"/>
          </a:p>
        </p:txBody>
      </p:sp>
      <p:pic>
        <p:nvPicPr>
          <p:cNvPr id="7" name="Picture 6" descr="IIC logo_01"/>
          <p:cNvPicPr/>
          <p:nvPr/>
        </p:nvPicPr>
        <p:blipFill>
          <a:blip r:embed="rId2" cstate="print"/>
          <a:srcRect/>
          <a:stretch>
            <a:fillRect/>
          </a:stretch>
        </p:blipFill>
        <p:spPr bwMode="auto">
          <a:xfrm>
            <a:off x="8604448" y="0"/>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smtClean="0"/>
              <a:t>IIC University of Technology,  Kingdom of Cambodia</a:t>
            </a:r>
            <a:endParaRPr lang="en-MY"/>
          </a:p>
        </p:txBody>
      </p:sp>
      <p:sp>
        <p:nvSpPr>
          <p:cNvPr id="5" name="Slide Number Placeholder 4"/>
          <p:cNvSpPr>
            <a:spLocks noGrp="1"/>
          </p:cNvSpPr>
          <p:nvPr>
            <p:ph type="sldNum" sz="quarter" idx="12"/>
          </p:nvPr>
        </p:nvSpPr>
        <p:spPr/>
        <p:txBody>
          <a:bodyPr/>
          <a:lstStyle/>
          <a:p>
            <a:fld id="{7086462B-C934-4748-B287-A6E2A8069462}" type="slidenum">
              <a:rPr lang="en-MY" smtClean="0"/>
              <a:pPr/>
              <a:t>9</a:t>
            </a:fld>
            <a:endParaRPr lang="en-MY"/>
          </a:p>
        </p:txBody>
      </p:sp>
      <p:sp>
        <p:nvSpPr>
          <p:cNvPr id="6" name="Rounded Rectangle 5"/>
          <p:cNvSpPr/>
          <p:nvPr/>
        </p:nvSpPr>
        <p:spPr>
          <a:xfrm>
            <a:off x="0" y="908720"/>
            <a:ext cx="9144000" cy="864096"/>
          </a:xfrm>
          <a:prstGeom prst="roundRect">
            <a:avLst/>
          </a:prstGeom>
          <a:solidFill>
            <a:srgbClr val="0070C0"/>
          </a:solidFill>
          <a:effectLst>
            <a:glow rad="101600">
              <a:schemeClr val="accent1">
                <a:satMod val="175000"/>
                <a:alpha val="40000"/>
              </a:schemeClr>
            </a:glow>
            <a:outerShdw blurRad="76200" dist="50800" dir="5400000" rotWithShape="0">
              <a:srgbClr val="4E3B3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i="1" dirty="0" smtClean="0">
                <a:solidFill>
                  <a:srgbClr val="FF0000"/>
                </a:solidFill>
                <a:cs typeface="Arial" charset="0"/>
              </a:rPr>
              <a:t>Why IIC Industrial </a:t>
            </a:r>
            <a:r>
              <a:rPr lang="en-US" sz="4000" b="1" i="1" dirty="0" err="1" smtClean="0">
                <a:solidFill>
                  <a:srgbClr val="FF0000"/>
                </a:solidFill>
                <a:cs typeface="Arial" charset="0"/>
              </a:rPr>
              <a:t>Ph.D</a:t>
            </a:r>
            <a:r>
              <a:rPr lang="en-US" sz="4000" b="1" i="1" dirty="0" smtClean="0">
                <a:solidFill>
                  <a:srgbClr val="FF0000"/>
                </a:solidFill>
                <a:cs typeface="Arial" charset="0"/>
              </a:rPr>
              <a:t>? </a:t>
            </a:r>
            <a:endParaRPr lang="en-MY" sz="4000" b="1" i="1" dirty="0">
              <a:solidFill>
                <a:srgbClr val="FF0000"/>
              </a:solidFill>
              <a:cs typeface="Arial" charset="0"/>
            </a:endParaRPr>
          </a:p>
        </p:txBody>
      </p:sp>
      <p:sp>
        <p:nvSpPr>
          <p:cNvPr id="7" name="TextBox 6"/>
          <p:cNvSpPr txBox="1"/>
          <p:nvPr/>
        </p:nvSpPr>
        <p:spPr>
          <a:xfrm>
            <a:off x="323528" y="2780928"/>
            <a:ext cx="842493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smtClean="0"/>
              <a:t>We </a:t>
            </a:r>
            <a:r>
              <a:rPr lang="en-US" sz="3600" b="1" dirty="0"/>
              <a:t> </a:t>
            </a:r>
            <a:r>
              <a:rPr lang="en-US" sz="3600" b="1" dirty="0" smtClean="0"/>
              <a:t>                            The Industrial Needs</a:t>
            </a:r>
            <a:endParaRPr lang="en-US" sz="3600" dirty="0" smtClean="0"/>
          </a:p>
          <a:p>
            <a:pPr algn="ctr"/>
            <a:r>
              <a:rPr lang="en-US" sz="3600" dirty="0" smtClean="0"/>
              <a:t>And </a:t>
            </a:r>
          </a:p>
          <a:p>
            <a:pPr algn="ctr"/>
            <a:endParaRPr lang="en-US" sz="3600" dirty="0" smtClean="0">
              <a:solidFill>
                <a:srgbClr val="FF0000"/>
              </a:solidFill>
            </a:endParaRPr>
          </a:p>
          <a:p>
            <a:pPr algn="ctr"/>
            <a:r>
              <a:rPr lang="en-US" sz="3600" dirty="0" smtClean="0"/>
              <a:t>The </a:t>
            </a:r>
            <a:r>
              <a:rPr lang="en-US" sz="3600" dirty="0"/>
              <a:t> </a:t>
            </a:r>
            <a:r>
              <a:rPr lang="en-US" sz="3600" dirty="0" smtClean="0"/>
              <a:t>              of The Researcher </a:t>
            </a:r>
            <a:endParaRPr lang="en-MY" sz="3600" dirty="0"/>
          </a:p>
        </p:txBody>
      </p:sp>
      <p:pic>
        <p:nvPicPr>
          <p:cNvPr id="8" name="Picture 7" descr="IIC logo_01"/>
          <p:cNvPicPr/>
          <p:nvPr/>
        </p:nvPicPr>
        <p:blipFill>
          <a:blip r:embed="rId2" cstate="print"/>
          <a:srcRect/>
          <a:stretch>
            <a:fillRect/>
          </a:stretch>
        </p:blipFill>
        <p:spPr bwMode="auto">
          <a:xfrm>
            <a:off x="8460432" y="116632"/>
            <a:ext cx="539552"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348733" y="3861048"/>
            <a:ext cx="44465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MORE SIGNIFICANTLY </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339752" y="4365104"/>
            <a:ext cx="1729961" cy="769441"/>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NEEDS</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1361633" y="2708920"/>
            <a:ext cx="3138359"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Understand</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4142</Words>
  <Application>Microsoft Office PowerPoint</Application>
  <PresentationFormat>On-screen Show (4:3)</PresentationFormat>
  <Paragraphs>589</Paragraphs>
  <Slides>63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SimSun</vt:lpstr>
      <vt:lpstr>SimSun</vt:lpstr>
      <vt:lpstr>Arial</vt:lpstr>
      <vt:lpstr>Bodoni MT Black</vt:lpstr>
      <vt:lpstr>Calibri</vt:lpstr>
      <vt:lpstr>Times New Roman</vt:lpstr>
      <vt:lpstr>Wingdings</vt:lpstr>
      <vt:lpstr>Office Theme</vt:lpstr>
      <vt:lpstr>Postgraduate School  IIC University of Technology The Kingdom of Cambodia  Nurturing Industrial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Postgraduate School  From</dc:title>
  <dc:creator>Leow</dc:creator>
  <cp:lastModifiedBy>Windows User</cp:lastModifiedBy>
  <cp:revision>146</cp:revision>
  <dcterms:created xsi:type="dcterms:W3CDTF">2014-06-05T19:50:23Z</dcterms:created>
  <dcterms:modified xsi:type="dcterms:W3CDTF">2018-10-30T03:41:36Z</dcterms:modified>
</cp:coreProperties>
</file>